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1"/>
  </p:notesMasterIdLst>
  <p:sldIdLst>
    <p:sldId id="259" r:id="rId2"/>
    <p:sldId id="260" r:id="rId3"/>
    <p:sldId id="261" r:id="rId4"/>
    <p:sldId id="262" r:id="rId5"/>
    <p:sldId id="263" r:id="rId6"/>
    <p:sldId id="264" r:id="rId7"/>
    <p:sldId id="265" r:id="rId8"/>
    <p:sldId id="266" r:id="rId9"/>
    <p:sldId id="267" r:id="rId1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1" d="100"/>
          <a:sy n="41" d="100"/>
        </p:scale>
        <p:origin x="-127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73D169-3970-41F5-8586-BDE7E035195B}" type="datetimeFigureOut">
              <a:rPr lang="zh-TW" altLang="en-US" smtClean="0"/>
              <a:t>2010/7/14</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70B3BB-44F5-4056-82B3-68B95B4B9C00}" type="slidenum">
              <a:rPr lang="zh-TW" altLang="en-US" smtClean="0"/>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Rectangle 7"/>
          <p:cNvSpPr>
            <a:spLocks noGrp="1" noChangeArrowheads="1"/>
          </p:cNvSpPr>
          <p:nvPr>
            <p:ph type="sldNum" sz="quarter" idx="5"/>
          </p:nvPr>
        </p:nvSpPr>
        <p:spPr>
          <a:noFill/>
        </p:spPr>
        <p:txBody>
          <a:bodyPr/>
          <a:lstStyle/>
          <a:p>
            <a:fld id="{C3C7E56E-3965-41D6-BB84-EBB74D01FE73}" type="slidenum">
              <a:rPr lang="en-US" altLang="zh-TW" smtClean="0"/>
              <a:pPr/>
              <a:t>8</a:t>
            </a:fld>
            <a:endParaRPr lang="en-US" altLang="zh-TW" smtClean="0"/>
          </a:p>
        </p:txBody>
      </p:sp>
      <p:sp>
        <p:nvSpPr>
          <p:cNvPr id="636931" name="Rectangle 2"/>
          <p:cNvSpPr>
            <a:spLocks noChangeArrowheads="1" noTextEdit="1"/>
          </p:cNvSpPr>
          <p:nvPr>
            <p:ph type="sldImg"/>
          </p:nvPr>
        </p:nvSpPr>
        <p:spPr>
          <a:xfrm>
            <a:off x="1143000" y="684213"/>
            <a:ext cx="4573588" cy="3430587"/>
          </a:xfrm>
          <a:ln/>
        </p:spPr>
      </p:sp>
      <p:sp>
        <p:nvSpPr>
          <p:cNvPr id="636932" name="Rectangle 3"/>
          <p:cNvSpPr>
            <a:spLocks noGrp="1" noChangeArrowheads="1"/>
          </p:cNvSpPr>
          <p:nvPr>
            <p:ph type="body" idx="1"/>
          </p:nvPr>
        </p:nvSpPr>
        <p:spPr>
          <a:xfrm>
            <a:off x="914400" y="4343400"/>
            <a:ext cx="5029200" cy="4116388"/>
          </a:xfrm>
          <a:noFill/>
          <a:ln/>
        </p:spPr>
        <p:txBody>
          <a:bodyPr lIns="89137" tIns="44569" rIns="89137" bIns="44569"/>
          <a:lstStyle/>
          <a:p>
            <a:pPr eaLnBrk="1" hangingPunct="1"/>
            <a:endParaRPr lang="zh-TW" altLang="zh-TW"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76250" y="0"/>
            <a:ext cx="822960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76250" y="1268413"/>
            <a:ext cx="40386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67250" y="1268413"/>
            <a:ext cx="40386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248400"/>
            <a:ext cx="2133600" cy="457200"/>
          </a:xfrm>
        </p:spPr>
        <p:txBody>
          <a:bodyPr/>
          <a:lstStyle>
            <a:lvl1pPr>
              <a:defRPr/>
            </a:lvl1pPr>
          </a:lstStyle>
          <a:p>
            <a:endParaRPr lang="en-US" altLang="zh-TW"/>
          </a:p>
        </p:txBody>
      </p:sp>
      <p:sp>
        <p:nvSpPr>
          <p:cNvPr id="6" name="頁尾版面配置區 5"/>
          <p:cNvSpPr>
            <a:spLocks noGrp="1"/>
          </p:cNvSpPr>
          <p:nvPr>
            <p:ph type="ftr" sz="quarter" idx="11"/>
          </p:nvPr>
        </p:nvSpPr>
        <p:spPr>
          <a:xfrm>
            <a:off x="3124200" y="6248400"/>
            <a:ext cx="2895600" cy="457200"/>
          </a:xfrm>
        </p:spPr>
        <p:txBody>
          <a:bodyPr/>
          <a:lstStyle>
            <a:lvl1pPr>
              <a:defRPr/>
            </a:lvl1pPr>
          </a:lstStyle>
          <a:p>
            <a:endParaRPr lang="en-US" altLang="zh-TW"/>
          </a:p>
        </p:txBody>
      </p:sp>
      <p:sp>
        <p:nvSpPr>
          <p:cNvPr id="7" name="投影片編號版面配置區 6"/>
          <p:cNvSpPr>
            <a:spLocks noGrp="1"/>
          </p:cNvSpPr>
          <p:nvPr>
            <p:ph type="sldNum" sz="quarter" idx="12"/>
          </p:nvPr>
        </p:nvSpPr>
        <p:spPr>
          <a:xfrm>
            <a:off x="6553200" y="6248400"/>
            <a:ext cx="2133600" cy="457200"/>
          </a:xfrm>
        </p:spPr>
        <p:txBody>
          <a:bodyPr/>
          <a:lstStyle>
            <a:lvl1pPr>
              <a:defRPr/>
            </a:lvl1pPr>
          </a:lstStyle>
          <a:p>
            <a:fld id="{9C79135E-A301-4033-95AC-01119BF88BBF}" type="slidenum">
              <a:rPr lang="en-US" altLang="zh-TW"/>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E11D0E47-BFC6-4EBE-9BA9-00A9B4B8DB36}"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hyperlink" Target="mailto:lgg@cs.ntust.edu.tw" TargetMode="Externa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4"/>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5"/>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2" r:id="rId1"/>
    <p:sldLayoutId id="2147483663" r:id="rId2"/>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投影片編號版面配置區 5"/>
          <p:cNvSpPr>
            <a:spLocks noGrp="1"/>
          </p:cNvSpPr>
          <p:nvPr>
            <p:ph type="sldNum" sz="quarter" idx="12"/>
          </p:nvPr>
        </p:nvSpPr>
        <p:spPr/>
        <p:txBody>
          <a:bodyPr/>
          <a:lstStyle/>
          <a:p>
            <a:pPr>
              <a:defRPr/>
            </a:pPr>
            <a:fld id="{EAE1DB6F-4FF7-4CA1-95E4-283A9937DDEC}" type="slidenum">
              <a:rPr lang="en-US" altLang="zh-TW"/>
              <a:pPr>
                <a:defRPr/>
              </a:pPr>
              <a:t>1</a:t>
            </a:fld>
            <a:endParaRPr lang="en-US" altLang="zh-TW"/>
          </a:p>
        </p:txBody>
      </p:sp>
      <p:sp>
        <p:nvSpPr>
          <p:cNvPr id="498691" name="Rectangle 16"/>
          <p:cNvSpPr>
            <a:spLocks noChangeArrowheads="1"/>
          </p:cNvSpPr>
          <p:nvPr/>
        </p:nvSpPr>
        <p:spPr bwMode="auto">
          <a:xfrm>
            <a:off x="381000" y="1828800"/>
            <a:ext cx="8229600" cy="3581400"/>
          </a:xfrm>
          <a:prstGeom prst="rect">
            <a:avLst/>
          </a:prstGeom>
          <a:solidFill>
            <a:schemeClr val="bg2"/>
          </a:solidFill>
          <a:ln w="9525">
            <a:noFill/>
            <a:miter lim="800000"/>
            <a:headEnd/>
            <a:tailEnd/>
          </a:ln>
        </p:spPr>
        <p:txBody>
          <a:bodyPr wrap="none" anchor="ctr"/>
          <a:lstStyle/>
          <a:p>
            <a:endParaRPr lang="zh-TW" altLang="en-US"/>
          </a:p>
        </p:txBody>
      </p:sp>
      <p:sp>
        <p:nvSpPr>
          <p:cNvPr id="292866" name="Rectangle 2"/>
          <p:cNvSpPr>
            <a:spLocks noGrp="1" noChangeArrowheads="1"/>
          </p:cNvSpPr>
          <p:nvPr>
            <p:ph type="title"/>
          </p:nvPr>
        </p:nvSpPr>
        <p:spPr/>
        <p:txBody>
          <a:bodyPr/>
          <a:lstStyle/>
          <a:p>
            <a:pPr eaLnBrk="1" hangingPunct="1">
              <a:defRPr/>
            </a:pPr>
            <a:r>
              <a:rPr lang="zh-TW" altLang="en-US" smtClean="0">
                <a:solidFill>
                  <a:srgbClr val="FFFF00"/>
                </a:solidFill>
              </a:rPr>
              <a:t>知識轉化：發展答案</a:t>
            </a:r>
            <a:endParaRPr lang="zh-TW" altLang="en-US" smtClean="0"/>
          </a:p>
        </p:txBody>
      </p:sp>
      <p:sp>
        <p:nvSpPr>
          <p:cNvPr id="292867" name="Text Box 3"/>
          <p:cNvSpPr txBox="1">
            <a:spLocks noChangeArrowheads="1"/>
          </p:cNvSpPr>
          <p:nvPr/>
        </p:nvSpPr>
        <p:spPr bwMode="auto">
          <a:xfrm>
            <a:off x="3048000" y="2895600"/>
            <a:ext cx="2667000" cy="831850"/>
          </a:xfrm>
          <a:prstGeom prst="rect">
            <a:avLst/>
          </a:prstGeom>
          <a:noFill/>
          <a:ln w="9525">
            <a:solidFill>
              <a:srgbClr val="FFFF00"/>
            </a:solidFill>
            <a:miter lim="800000"/>
            <a:headEnd/>
            <a:tailEnd/>
          </a:ln>
        </p:spPr>
        <p:txBody>
          <a:bodyPr tIns="46800">
            <a:spAutoFit/>
          </a:bodyPr>
          <a:lstStyle/>
          <a:p>
            <a:pPr algn="ctr"/>
            <a:r>
              <a:rPr lang="zh-TW" altLang="en-US" sz="2400">
                <a:solidFill>
                  <a:srgbClr val="FFFF00"/>
                </a:solidFill>
                <a:latin typeface="Times New Roman" pitchFamily="18" charset="0"/>
                <a:ea typeface="標楷體" pitchFamily="65" charset="-120"/>
              </a:rPr>
              <a:t>社會化（</a:t>
            </a:r>
            <a:r>
              <a:rPr lang="en-US" altLang="zh-TW" sz="2400">
                <a:solidFill>
                  <a:srgbClr val="FFFF00"/>
                </a:solidFill>
                <a:latin typeface="Times New Roman" pitchFamily="18" charset="0"/>
                <a:ea typeface="標楷體" pitchFamily="65" charset="-120"/>
              </a:rPr>
              <a:t>Socialization</a:t>
            </a:r>
            <a:r>
              <a:rPr lang="zh-TW" altLang="en-US" sz="2400">
                <a:solidFill>
                  <a:srgbClr val="FFFF00"/>
                </a:solidFill>
                <a:latin typeface="Times New Roman" pitchFamily="18" charset="0"/>
                <a:ea typeface="標楷體" pitchFamily="65" charset="-120"/>
              </a:rPr>
              <a:t>）</a:t>
            </a:r>
          </a:p>
        </p:txBody>
      </p:sp>
      <p:sp>
        <p:nvSpPr>
          <p:cNvPr id="292868" name="Text Box 4"/>
          <p:cNvSpPr txBox="1">
            <a:spLocks noChangeArrowheads="1"/>
          </p:cNvSpPr>
          <p:nvPr/>
        </p:nvSpPr>
        <p:spPr bwMode="auto">
          <a:xfrm>
            <a:off x="3048000" y="3733800"/>
            <a:ext cx="2667000" cy="831850"/>
          </a:xfrm>
          <a:prstGeom prst="rect">
            <a:avLst/>
          </a:prstGeom>
          <a:noFill/>
          <a:ln w="9525">
            <a:solidFill>
              <a:srgbClr val="FFFF00"/>
            </a:solidFill>
            <a:miter lim="800000"/>
            <a:headEnd/>
            <a:tailEnd/>
          </a:ln>
        </p:spPr>
        <p:txBody>
          <a:bodyPr tIns="46800">
            <a:spAutoFit/>
          </a:bodyPr>
          <a:lstStyle/>
          <a:p>
            <a:pPr algn="ctr"/>
            <a:r>
              <a:rPr lang="zh-TW" altLang="en-US" sz="2400">
                <a:solidFill>
                  <a:srgbClr val="FFFF00"/>
                </a:solidFill>
                <a:latin typeface="Times New Roman" pitchFamily="18" charset="0"/>
                <a:ea typeface="標楷體" pitchFamily="65" charset="-120"/>
              </a:rPr>
              <a:t>內　化（</a:t>
            </a:r>
            <a:r>
              <a:rPr lang="en-US" altLang="zh-TW" sz="2400">
                <a:solidFill>
                  <a:srgbClr val="FFFF00"/>
                </a:solidFill>
                <a:latin typeface="Times New Roman" pitchFamily="18" charset="0"/>
                <a:ea typeface="標楷體" pitchFamily="65" charset="-120"/>
              </a:rPr>
              <a:t>Internalization</a:t>
            </a:r>
            <a:r>
              <a:rPr lang="zh-TW" altLang="en-US" sz="2400">
                <a:solidFill>
                  <a:srgbClr val="FFFF00"/>
                </a:solidFill>
                <a:latin typeface="Times New Roman" pitchFamily="18" charset="0"/>
                <a:ea typeface="標楷體" pitchFamily="65" charset="-120"/>
              </a:rPr>
              <a:t>）</a:t>
            </a:r>
          </a:p>
        </p:txBody>
      </p:sp>
      <p:sp>
        <p:nvSpPr>
          <p:cNvPr id="292869" name="Text Box 5"/>
          <p:cNvSpPr txBox="1">
            <a:spLocks noChangeArrowheads="1"/>
          </p:cNvSpPr>
          <p:nvPr/>
        </p:nvSpPr>
        <p:spPr bwMode="auto">
          <a:xfrm>
            <a:off x="5715000" y="2895600"/>
            <a:ext cx="2667000" cy="831850"/>
          </a:xfrm>
          <a:prstGeom prst="rect">
            <a:avLst/>
          </a:prstGeom>
          <a:noFill/>
          <a:ln w="9525">
            <a:solidFill>
              <a:srgbClr val="FFFF00"/>
            </a:solidFill>
            <a:miter lim="800000"/>
            <a:headEnd/>
            <a:tailEnd/>
          </a:ln>
        </p:spPr>
        <p:txBody>
          <a:bodyPr tIns="46800">
            <a:spAutoFit/>
          </a:bodyPr>
          <a:lstStyle/>
          <a:p>
            <a:pPr algn="ctr"/>
            <a:r>
              <a:rPr lang="zh-TW" altLang="en-US" sz="2400">
                <a:solidFill>
                  <a:srgbClr val="FFFF00"/>
                </a:solidFill>
                <a:latin typeface="Times New Roman" pitchFamily="18" charset="0"/>
                <a:ea typeface="標楷體" pitchFamily="65" charset="-120"/>
              </a:rPr>
              <a:t>外　化（</a:t>
            </a:r>
            <a:r>
              <a:rPr lang="en-US" altLang="zh-TW" sz="2400">
                <a:solidFill>
                  <a:srgbClr val="FFFF00"/>
                </a:solidFill>
                <a:latin typeface="Times New Roman" pitchFamily="18" charset="0"/>
                <a:ea typeface="標楷體" pitchFamily="65" charset="-120"/>
              </a:rPr>
              <a:t>Externalization</a:t>
            </a:r>
            <a:r>
              <a:rPr lang="zh-TW" altLang="en-US" sz="2400">
                <a:solidFill>
                  <a:srgbClr val="FFFF00"/>
                </a:solidFill>
                <a:latin typeface="Times New Roman" pitchFamily="18" charset="0"/>
                <a:ea typeface="標楷體" pitchFamily="65" charset="-120"/>
              </a:rPr>
              <a:t>）</a:t>
            </a:r>
          </a:p>
        </p:txBody>
      </p:sp>
      <p:sp>
        <p:nvSpPr>
          <p:cNvPr id="292870" name="Text Box 6"/>
          <p:cNvSpPr txBox="1">
            <a:spLocks noChangeArrowheads="1"/>
          </p:cNvSpPr>
          <p:nvPr/>
        </p:nvSpPr>
        <p:spPr bwMode="auto">
          <a:xfrm>
            <a:off x="5715000" y="3733800"/>
            <a:ext cx="2667000" cy="831850"/>
          </a:xfrm>
          <a:prstGeom prst="rect">
            <a:avLst/>
          </a:prstGeom>
          <a:noFill/>
          <a:ln w="9525">
            <a:solidFill>
              <a:srgbClr val="FFFF00"/>
            </a:solidFill>
            <a:miter lim="800000"/>
            <a:headEnd/>
            <a:tailEnd/>
          </a:ln>
        </p:spPr>
        <p:txBody>
          <a:bodyPr tIns="46800">
            <a:spAutoFit/>
          </a:bodyPr>
          <a:lstStyle/>
          <a:p>
            <a:pPr algn="ctr"/>
            <a:r>
              <a:rPr lang="zh-TW" altLang="en-US" sz="2400">
                <a:solidFill>
                  <a:srgbClr val="FFFF00"/>
                </a:solidFill>
                <a:latin typeface="Times New Roman" pitchFamily="18" charset="0"/>
                <a:ea typeface="標楷體" pitchFamily="65" charset="-120"/>
              </a:rPr>
              <a:t>組合化（</a:t>
            </a:r>
            <a:r>
              <a:rPr lang="en-US" altLang="zh-TW" sz="2400">
                <a:solidFill>
                  <a:srgbClr val="FFFF00"/>
                </a:solidFill>
                <a:latin typeface="Times New Roman" pitchFamily="18" charset="0"/>
                <a:ea typeface="標楷體" pitchFamily="65" charset="-120"/>
              </a:rPr>
              <a:t>Combination</a:t>
            </a:r>
            <a:r>
              <a:rPr lang="zh-TW" altLang="en-US" sz="2400">
                <a:solidFill>
                  <a:srgbClr val="FFFF00"/>
                </a:solidFill>
                <a:latin typeface="Times New Roman" pitchFamily="18" charset="0"/>
                <a:ea typeface="標楷體" pitchFamily="65" charset="-120"/>
              </a:rPr>
              <a:t>）</a:t>
            </a:r>
          </a:p>
        </p:txBody>
      </p:sp>
      <p:sp>
        <p:nvSpPr>
          <p:cNvPr id="498697" name="Text Box 7"/>
          <p:cNvSpPr txBox="1">
            <a:spLocks noChangeArrowheads="1"/>
          </p:cNvSpPr>
          <p:nvPr/>
        </p:nvSpPr>
        <p:spPr bwMode="auto">
          <a:xfrm>
            <a:off x="838200" y="3124200"/>
            <a:ext cx="2333625" cy="457200"/>
          </a:xfrm>
          <a:prstGeom prst="rect">
            <a:avLst/>
          </a:prstGeom>
          <a:noFill/>
          <a:ln w="9525">
            <a:noFill/>
            <a:miter lim="800000"/>
            <a:headEnd/>
            <a:tailEnd/>
          </a:ln>
        </p:spPr>
        <p:txBody>
          <a:bodyPr tIns="46800">
            <a:spAutoFit/>
          </a:bodyPr>
          <a:lstStyle/>
          <a:p>
            <a:pPr algn="ctr"/>
            <a:r>
              <a:rPr lang="zh-TW" altLang="en-US" sz="2400">
                <a:solidFill>
                  <a:srgbClr val="FFFF00"/>
                </a:solidFill>
                <a:latin typeface="Times New Roman" pitchFamily="18" charset="0"/>
                <a:ea typeface="標楷體" pitchFamily="65" charset="-120"/>
              </a:rPr>
              <a:t>混沌的</a:t>
            </a:r>
            <a:r>
              <a:rPr lang="en-US" altLang="zh-TW" sz="2400">
                <a:solidFill>
                  <a:srgbClr val="FFFF00"/>
                </a:solidFill>
                <a:latin typeface="Times New Roman" pitchFamily="18" charset="0"/>
                <a:ea typeface="標楷體" pitchFamily="65" charset="-120"/>
              </a:rPr>
              <a:t>(Tacit</a:t>
            </a:r>
            <a:r>
              <a:rPr lang="zh-TW" altLang="en-US" sz="2400">
                <a:solidFill>
                  <a:srgbClr val="FFFF00"/>
                </a:solidFill>
                <a:latin typeface="Times New Roman" pitchFamily="18" charset="0"/>
                <a:ea typeface="標楷體" pitchFamily="65" charset="-120"/>
              </a:rPr>
              <a:t>）</a:t>
            </a:r>
          </a:p>
        </p:txBody>
      </p:sp>
      <p:sp>
        <p:nvSpPr>
          <p:cNvPr id="498698" name="Text Box 8"/>
          <p:cNvSpPr txBox="1">
            <a:spLocks noChangeArrowheads="1"/>
          </p:cNvSpPr>
          <p:nvPr/>
        </p:nvSpPr>
        <p:spPr bwMode="auto">
          <a:xfrm>
            <a:off x="3124200" y="2209800"/>
            <a:ext cx="2463800" cy="457200"/>
          </a:xfrm>
          <a:prstGeom prst="rect">
            <a:avLst/>
          </a:prstGeom>
          <a:noFill/>
          <a:ln w="9525">
            <a:noFill/>
            <a:miter lim="800000"/>
            <a:headEnd/>
            <a:tailEnd/>
          </a:ln>
        </p:spPr>
        <p:txBody>
          <a:bodyPr tIns="46800">
            <a:spAutoFit/>
          </a:bodyPr>
          <a:lstStyle/>
          <a:p>
            <a:pPr algn="ctr"/>
            <a:r>
              <a:rPr lang="zh-TW" altLang="en-US" sz="2400">
                <a:solidFill>
                  <a:srgbClr val="FFFF00"/>
                </a:solidFill>
                <a:latin typeface="Times New Roman" pitchFamily="18" charset="0"/>
                <a:ea typeface="標楷體" pitchFamily="65" charset="-120"/>
              </a:rPr>
              <a:t>混沌的</a:t>
            </a:r>
            <a:r>
              <a:rPr lang="en-US" altLang="zh-TW" sz="2400">
                <a:solidFill>
                  <a:srgbClr val="FFFF00"/>
                </a:solidFill>
                <a:latin typeface="Times New Roman" pitchFamily="18" charset="0"/>
                <a:ea typeface="標楷體" pitchFamily="65" charset="-120"/>
              </a:rPr>
              <a:t>(Tacit)</a:t>
            </a:r>
          </a:p>
        </p:txBody>
      </p:sp>
      <p:sp>
        <p:nvSpPr>
          <p:cNvPr id="498699" name="Text Box 9"/>
          <p:cNvSpPr txBox="1">
            <a:spLocks noChangeArrowheads="1"/>
          </p:cNvSpPr>
          <p:nvPr/>
        </p:nvSpPr>
        <p:spPr bwMode="auto">
          <a:xfrm>
            <a:off x="5791200" y="2209800"/>
            <a:ext cx="2463800" cy="457200"/>
          </a:xfrm>
          <a:prstGeom prst="rect">
            <a:avLst/>
          </a:prstGeom>
          <a:noFill/>
          <a:ln w="9525">
            <a:noFill/>
            <a:miter lim="800000"/>
            <a:headEnd/>
            <a:tailEnd/>
          </a:ln>
        </p:spPr>
        <p:txBody>
          <a:bodyPr tIns="46800">
            <a:spAutoFit/>
          </a:bodyPr>
          <a:lstStyle/>
          <a:p>
            <a:pPr algn="ctr"/>
            <a:r>
              <a:rPr lang="zh-TW" altLang="en-US" sz="2400">
                <a:solidFill>
                  <a:srgbClr val="FFFF00"/>
                </a:solidFill>
                <a:latin typeface="Times New Roman" pitchFamily="18" charset="0"/>
                <a:ea typeface="標楷體" pitchFamily="65" charset="-120"/>
              </a:rPr>
              <a:t>詳解的</a:t>
            </a:r>
            <a:r>
              <a:rPr lang="en-US" altLang="zh-TW" sz="2400">
                <a:solidFill>
                  <a:srgbClr val="FFFF00"/>
                </a:solidFill>
                <a:latin typeface="Times New Roman" pitchFamily="18" charset="0"/>
                <a:ea typeface="標楷體" pitchFamily="65" charset="-120"/>
              </a:rPr>
              <a:t>(Explicit)</a:t>
            </a:r>
          </a:p>
        </p:txBody>
      </p:sp>
      <p:sp>
        <p:nvSpPr>
          <p:cNvPr id="498700" name="Text Box 10"/>
          <p:cNvSpPr txBox="1">
            <a:spLocks noChangeArrowheads="1"/>
          </p:cNvSpPr>
          <p:nvPr/>
        </p:nvSpPr>
        <p:spPr bwMode="auto">
          <a:xfrm>
            <a:off x="685800" y="3886200"/>
            <a:ext cx="2463800" cy="457200"/>
          </a:xfrm>
          <a:prstGeom prst="rect">
            <a:avLst/>
          </a:prstGeom>
          <a:noFill/>
          <a:ln w="9525">
            <a:noFill/>
            <a:miter lim="800000"/>
            <a:headEnd/>
            <a:tailEnd/>
          </a:ln>
        </p:spPr>
        <p:txBody>
          <a:bodyPr tIns="46800">
            <a:spAutoFit/>
          </a:bodyPr>
          <a:lstStyle/>
          <a:p>
            <a:pPr algn="ctr"/>
            <a:r>
              <a:rPr lang="zh-TW" altLang="en-US" sz="2400">
                <a:solidFill>
                  <a:srgbClr val="FFFF00"/>
                </a:solidFill>
                <a:latin typeface="Times New Roman" pitchFamily="18" charset="0"/>
                <a:ea typeface="標楷體" pitchFamily="65" charset="-120"/>
              </a:rPr>
              <a:t>詳解的</a:t>
            </a:r>
            <a:r>
              <a:rPr lang="en-US" altLang="zh-TW" sz="2400">
                <a:solidFill>
                  <a:srgbClr val="FFFF00"/>
                </a:solidFill>
                <a:latin typeface="Times New Roman" pitchFamily="18" charset="0"/>
                <a:ea typeface="標楷體" pitchFamily="65" charset="-120"/>
              </a:rPr>
              <a:t>(Explicit)</a:t>
            </a:r>
          </a:p>
        </p:txBody>
      </p:sp>
      <p:sp>
        <p:nvSpPr>
          <p:cNvPr id="498701" name="Text Box 11"/>
          <p:cNvSpPr txBox="1">
            <a:spLocks noChangeArrowheads="1"/>
          </p:cNvSpPr>
          <p:nvPr/>
        </p:nvSpPr>
        <p:spPr bwMode="auto">
          <a:xfrm>
            <a:off x="1676400" y="4953000"/>
            <a:ext cx="7467600" cy="457200"/>
          </a:xfrm>
          <a:prstGeom prst="rect">
            <a:avLst/>
          </a:prstGeom>
          <a:noFill/>
          <a:ln w="9525">
            <a:noFill/>
            <a:miter lim="800000"/>
            <a:headEnd/>
            <a:tailEnd/>
          </a:ln>
        </p:spPr>
        <p:txBody>
          <a:bodyPr>
            <a:spAutoFit/>
          </a:bodyPr>
          <a:lstStyle/>
          <a:p>
            <a:pPr algn="ctr">
              <a:spcBef>
                <a:spcPct val="50000"/>
              </a:spcBef>
            </a:pPr>
            <a:r>
              <a:rPr lang="zh-TW" altLang="en-US" sz="2400">
                <a:solidFill>
                  <a:srgbClr val="FFFF00"/>
                </a:solidFill>
                <a:latin typeface="Times New Roman" pitchFamily="18" charset="0"/>
                <a:ea typeface="標楷體" pitchFamily="65" charset="-120"/>
              </a:rPr>
              <a:t>（資料來源：</a:t>
            </a:r>
            <a:r>
              <a:rPr lang="en-US" altLang="zh-TW" sz="2400">
                <a:solidFill>
                  <a:srgbClr val="FFFF00"/>
                </a:solidFill>
                <a:latin typeface="Times New Roman" pitchFamily="18" charset="0"/>
                <a:ea typeface="標楷體" pitchFamily="65" charset="-120"/>
              </a:rPr>
              <a:t>Nonaka </a:t>
            </a:r>
            <a:r>
              <a:rPr lang="en-US" altLang="zh-TW" sz="2400" i="1">
                <a:solidFill>
                  <a:srgbClr val="FFFF00"/>
                </a:solidFill>
                <a:latin typeface="Times New Roman" pitchFamily="18" charset="0"/>
                <a:ea typeface="標楷體" pitchFamily="65" charset="-120"/>
              </a:rPr>
              <a:t>et al</a:t>
            </a:r>
            <a:r>
              <a:rPr lang="en-US" altLang="zh-TW" sz="2400">
                <a:solidFill>
                  <a:srgbClr val="FFFF00"/>
                </a:solidFill>
                <a:latin typeface="Times New Roman" pitchFamily="18" charset="0"/>
                <a:ea typeface="標楷體" pitchFamily="65" charset="-120"/>
              </a:rPr>
              <a:t>.,1996</a:t>
            </a:r>
            <a:r>
              <a:rPr lang="zh-TW" altLang="en-US" sz="2400">
                <a:solidFill>
                  <a:srgbClr val="FFFF00"/>
                </a:solidFill>
                <a:latin typeface="Times New Roman" pitchFamily="18" charset="0"/>
                <a:ea typeface="標楷體" pitchFamily="65" charset="-120"/>
              </a:rPr>
              <a:t>）</a:t>
            </a:r>
            <a:endParaRPr lang="zh-TW" altLang="en-US" sz="2400">
              <a:latin typeface="Times New Roman" pitchFamily="18" charset="0"/>
              <a:ea typeface="標楷體" pitchFamily="65" charset="-120"/>
            </a:endParaRPr>
          </a:p>
        </p:txBody>
      </p:sp>
      <p:sp>
        <p:nvSpPr>
          <p:cNvPr id="498702" name="Text Box 12"/>
          <p:cNvSpPr txBox="1">
            <a:spLocks noChangeArrowheads="1"/>
          </p:cNvSpPr>
          <p:nvPr/>
        </p:nvSpPr>
        <p:spPr bwMode="auto">
          <a:xfrm>
            <a:off x="228600" y="3581400"/>
            <a:ext cx="685800" cy="457200"/>
          </a:xfrm>
          <a:prstGeom prst="rect">
            <a:avLst/>
          </a:prstGeom>
          <a:noFill/>
          <a:ln w="9525">
            <a:noFill/>
            <a:miter lim="800000"/>
            <a:headEnd/>
            <a:tailEnd/>
          </a:ln>
        </p:spPr>
        <p:txBody>
          <a:bodyPr>
            <a:spAutoFit/>
          </a:bodyPr>
          <a:lstStyle/>
          <a:p>
            <a:pPr algn="r">
              <a:spcBef>
                <a:spcPct val="50000"/>
              </a:spcBef>
            </a:pPr>
            <a:r>
              <a:rPr lang="zh-TW" altLang="en-US" sz="2400">
                <a:solidFill>
                  <a:srgbClr val="FFFF00"/>
                </a:solidFill>
                <a:latin typeface="Times New Roman" pitchFamily="18" charset="0"/>
                <a:ea typeface="標楷體" pitchFamily="65" charset="-120"/>
              </a:rPr>
              <a:t>從</a:t>
            </a:r>
          </a:p>
        </p:txBody>
      </p:sp>
      <p:sp>
        <p:nvSpPr>
          <p:cNvPr id="498703" name="Text Box 13"/>
          <p:cNvSpPr txBox="1">
            <a:spLocks noChangeArrowheads="1"/>
          </p:cNvSpPr>
          <p:nvPr/>
        </p:nvSpPr>
        <p:spPr bwMode="auto">
          <a:xfrm>
            <a:off x="5181600" y="1905000"/>
            <a:ext cx="1066800" cy="457200"/>
          </a:xfrm>
          <a:prstGeom prst="rect">
            <a:avLst/>
          </a:prstGeom>
          <a:noFill/>
          <a:ln w="9525">
            <a:noFill/>
            <a:miter lim="800000"/>
            <a:headEnd/>
            <a:tailEnd/>
          </a:ln>
        </p:spPr>
        <p:txBody>
          <a:bodyPr>
            <a:spAutoFit/>
          </a:bodyPr>
          <a:lstStyle/>
          <a:p>
            <a:pPr algn="ctr">
              <a:spcBef>
                <a:spcPct val="50000"/>
              </a:spcBef>
            </a:pPr>
            <a:r>
              <a:rPr lang="zh-TW" altLang="en-US" sz="2400">
                <a:solidFill>
                  <a:srgbClr val="FFFF00"/>
                </a:solidFill>
                <a:latin typeface="Times New Roman" pitchFamily="18" charset="0"/>
                <a:ea typeface="標楷體" pitchFamily="65" charset="-120"/>
              </a:rPr>
              <a:t>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92867"/>
                                        </p:tgtEl>
                                        <p:attrNameLst>
                                          <p:attrName>style.visibility</p:attrName>
                                        </p:attrNameLst>
                                      </p:cBhvr>
                                      <p:to>
                                        <p:strVal val="visible"/>
                                      </p:to>
                                    </p:set>
                                    <p:anim calcmode="lin" valueType="num">
                                      <p:cBhvr additive="base">
                                        <p:cTn id="7" dur="500" fill="hold"/>
                                        <p:tgtEl>
                                          <p:spTgt spid="292867"/>
                                        </p:tgtEl>
                                        <p:attrNameLst>
                                          <p:attrName>ppt_x</p:attrName>
                                        </p:attrNameLst>
                                      </p:cBhvr>
                                      <p:tavLst>
                                        <p:tav tm="0">
                                          <p:val>
                                            <p:strVal val="#ppt_x"/>
                                          </p:val>
                                        </p:tav>
                                        <p:tav tm="100000">
                                          <p:val>
                                            <p:strVal val="#ppt_x"/>
                                          </p:val>
                                        </p:tav>
                                      </p:tavLst>
                                    </p:anim>
                                    <p:anim calcmode="lin" valueType="num">
                                      <p:cBhvr additive="base">
                                        <p:cTn id="8" dur="500" fill="hold"/>
                                        <p:tgtEl>
                                          <p:spTgt spid="29286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92869"/>
                                        </p:tgtEl>
                                        <p:attrNameLst>
                                          <p:attrName>style.visibility</p:attrName>
                                        </p:attrNameLst>
                                      </p:cBhvr>
                                      <p:to>
                                        <p:strVal val="visible"/>
                                      </p:to>
                                    </p:set>
                                    <p:anim calcmode="lin" valueType="num">
                                      <p:cBhvr additive="base">
                                        <p:cTn id="13" dur="500" fill="hold"/>
                                        <p:tgtEl>
                                          <p:spTgt spid="292869"/>
                                        </p:tgtEl>
                                        <p:attrNameLst>
                                          <p:attrName>ppt_x</p:attrName>
                                        </p:attrNameLst>
                                      </p:cBhvr>
                                      <p:tavLst>
                                        <p:tav tm="0">
                                          <p:val>
                                            <p:strVal val="#ppt_x"/>
                                          </p:val>
                                        </p:tav>
                                        <p:tav tm="100000">
                                          <p:val>
                                            <p:strVal val="#ppt_x"/>
                                          </p:val>
                                        </p:tav>
                                      </p:tavLst>
                                    </p:anim>
                                    <p:anim calcmode="lin" valueType="num">
                                      <p:cBhvr additive="base">
                                        <p:cTn id="14" dur="500" fill="hold"/>
                                        <p:tgtEl>
                                          <p:spTgt spid="292869"/>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92870"/>
                                        </p:tgtEl>
                                        <p:attrNameLst>
                                          <p:attrName>style.visibility</p:attrName>
                                        </p:attrNameLst>
                                      </p:cBhvr>
                                      <p:to>
                                        <p:strVal val="visible"/>
                                      </p:to>
                                    </p:set>
                                    <p:anim calcmode="lin" valueType="num">
                                      <p:cBhvr additive="base">
                                        <p:cTn id="19" dur="500" fill="hold"/>
                                        <p:tgtEl>
                                          <p:spTgt spid="292870"/>
                                        </p:tgtEl>
                                        <p:attrNameLst>
                                          <p:attrName>ppt_x</p:attrName>
                                        </p:attrNameLst>
                                      </p:cBhvr>
                                      <p:tavLst>
                                        <p:tav tm="0">
                                          <p:val>
                                            <p:strVal val="#ppt_x"/>
                                          </p:val>
                                        </p:tav>
                                        <p:tav tm="100000">
                                          <p:val>
                                            <p:strVal val="#ppt_x"/>
                                          </p:val>
                                        </p:tav>
                                      </p:tavLst>
                                    </p:anim>
                                    <p:anim calcmode="lin" valueType="num">
                                      <p:cBhvr additive="base">
                                        <p:cTn id="20" dur="500" fill="hold"/>
                                        <p:tgtEl>
                                          <p:spTgt spid="29287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92868"/>
                                        </p:tgtEl>
                                        <p:attrNameLst>
                                          <p:attrName>style.visibility</p:attrName>
                                        </p:attrNameLst>
                                      </p:cBhvr>
                                      <p:to>
                                        <p:strVal val="visible"/>
                                      </p:to>
                                    </p:set>
                                    <p:anim calcmode="lin" valueType="num">
                                      <p:cBhvr additive="base">
                                        <p:cTn id="25" dur="500" fill="hold"/>
                                        <p:tgtEl>
                                          <p:spTgt spid="292868"/>
                                        </p:tgtEl>
                                        <p:attrNameLst>
                                          <p:attrName>ppt_x</p:attrName>
                                        </p:attrNameLst>
                                      </p:cBhvr>
                                      <p:tavLst>
                                        <p:tav tm="0">
                                          <p:val>
                                            <p:strVal val="#ppt_x"/>
                                          </p:val>
                                        </p:tav>
                                        <p:tav tm="100000">
                                          <p:val>
                                            <p:strVal val="#ppt_x"/>
                                          </p:val>
                                        </p:tav>
                                      </p:tavLst>
                                    </p:anim>
                                    <p:anim calcmode="lin" valueType="num">
                                      <p:cBhvr additive="base">
                                        <p:cTn id="26" dur="500" fill="hold"/>
                                        <p:tgtEl>
                                          <p:spTgt spid="2928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7" grpId="0" animBg="1" autoUpdateAnimBg="0"/>
      <p:bldP spid="292868" grpId="0" animBg="1" autoUpdateAnimBg="0"/>
      <p:bldP spid="292869" grpId="0" animBg="1" autoUpdateAnimBg="0"/>
      <p:bldP spid="292870"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投影片編號版面配置區 6"/>
          <p:cNvSpPr>
            <a:spLocks noGrp="1"/>
          </p:cNvSpPr>
          <p:nvPr>
            <p:ph type="sldNum" sz="quarter" idx="12"/>
          </p:nvPr>
        </p:nvSpPr>
        <p:spPr/>
        <p:txBody>
          <a:bodyPr/>
          <a:lstStyle/>
          <a:p>
            <a:pPr>
              <a:defRPr/>
            </a:pPr>
            <a:fld id="{8A12B4FD-5ABF-4652-806E-4BAC4D816325}" type="slidenum">
              <a:rPr lang="en-US" altLang="zh-TW"/>
              <a:pPr>
                <a:defRPr/>
              </a:pPr>
              <a:t>2</a:t>
            </a:fld>
            <a:endParaRPr lang="en-US" altLang="zh-TW"/>
          </a:p>
        </p:txBody>
      </p:sp>
      <p:sp>
        <p:nvSpPr>
          <p:cNvPr id="291842" name="Rectangle 2"/>
          <p:cNvSpPr>
            <a:spLocks noGrp="1" noChangeArrowheads="1"/>
          </p:cNvSpPr>
          <p:nvPr>
            <p:ph type="title"/>
          </p:nvPr>
        </p:nvSpPr>
        <p:spPr/>
        <p:txBody>
          <a:bodyPr/>
          <a:lstStyle/>
          <a:p>
            <a:pPr eaLnBrk="1" hangingPunct="1">
              <a:defRPr/>
            </a:pPr>
            <a:r>
              <a:rPr lang="zh-TW" altLang="en-US" smtClean="0"/>
              <a:t>四種知識轉換模式</a:t>
            </a:r>
          </a:p>
        </p:txBody>
      </p:sp>
      <p:sp>
        <p:nvSpPr>
          <p:cNvPr id="291843" name="Rectangle 3"/>
          <p:cNvSpPr>
            <a:spLocks noGrp="1" noChangeArrowheads="1"/>
          </p:cNvSpPr>
          <p:nvPr>
            <p:ph type="body" sz="half" idx="1"/>
          </p:nvPr>
        </p:nvSpPr>
        <p:spPr>
          <a:xfrm>
            <a:off x="476250" y="1268413"/>
            <a:ext cx="6570663" cy="4495800"/>
          </a:xfrm>
        </p:spPr>
        <p:txBody>
          <a:bodyPr/>
          <a:lstStyle/>
          <a:p>
            <a:pPr eaLnBrk="1" hangingPunct="1"/>
            <a:r>
              <a:rPr lang="zh-TW" altLang="en-US" sz="2400" smtClean="0">
                <a:solidFill>
                  <a:schemeClr val="hlink"/>
                </a:solidFill>
                <a:latin typeface="標楷體" pitchFamily="65" charset="-120"/>
              </a:rPr>
              <a:t>社會化</a:t>
            </a:r>
            <a:r>
              <a:rPr lang="en-US" altLang="zh-TW" sz="2400" smtClean="0">
                <a:latin typeface="標楷體" pitchFamily="65" charset="-120"/>
              </a:rPr>
              <a:t>(</a:t>
            </a:r>
            <a:r>
              <a:rPr lang="zh-TW" altLang="en-US" sz="2400" smtClean="0">
                <a:latin typeface="標楷體" pitchFamily="65" charset="-120"/>
              </a:rPr>
              <a:t>由內隱到內隱</a:t>
            </a:r>
            <a:r>
              <a:rPr lang="en-US" altLang="zh-TW" sz="2400" smtClean="0">
                <a:latin typeface="標楷體" pitchFamily="65" charset="-120"/>
              </a:rPr>
              <a:t>)</a:t>
            </a:r>
            <a:r>
              <a:rPr lang="zh-TW" altLang="en-US" sz="2400" smtClean="0">
                <a:latin typeface="標楷體" pitchFamily="65" charset="-120"/>
              </a:rPr>
              <a:t>：藉由分享經驗從而達到創造內隱知識的過程，心智模式和技術性技巧的分享亦為同一類。腦力激盪營以一種非強迫性的方式，使參與者的心智模式朝同一個方向重新調整。</a:t>
            </a:r>
          </a:p>
          <a:p>
            <a:pPr eaLnBrk="1" hangingPunct="1"/>
            <a:r>
              <a:rPr lang="zh-TW" altLang="en-US" sz="2400" smtClean="0">
                <a:solidFill>
                  <a:schemeClr val="hlink"/>
                </a:solidFill>
                <a:latin typeface="標楷體" pitchFamily="65" charset="-120"/>
              </a:rPr>
              <a:t>外化</a:t>
            </a:r>
            <a:r>
              <a:rPr lang="en-US" altLang="zh-TW" sz="2400" smtClean="0">
                <a:latin typeface="標楷體" pitchFamily="65" charset="-120"/>
              </a:rPr>
              <a:t>(</a:t>
            </a:r>
            <a:r>
              <a:rPr lang="zh-TW" altLang="en-US" sz="2400" smtClean="0">
                <a:latin typeface="標楷體" pitchFamily="65" charset="-120"/>
              </a:rPr>
              <a:t>由內隱到外顯</a:t>
            </a:r>
            <a:r>
              <a:rPr lang="en-US" altLang="zh-TW" sz="2400" smtClean="0">
                <a:latin typeface="標楷體" pitchFamily="65" charset="-120"/>
              </a:rPr>
              <a:t>)</a:t>
            </a:r>
            <a:r>
              <a:rPr lang="zh-TW" altLang="en-US" sz="2400" smtClean="0">
                <a:latin typeface="標楷體" pitchFamily="65" charset="-120"/>
              </a:rPr>
              <a:t>：將內隱知識明白表達為外顯觀念的過程。內隱知識透過隱喻、類比、觀念、假設和模式表達出來。當無法經由演繹和歸納等分析法適切的表達一個意象時，就必須利用非分析的方法。隱喻藉由要求傾聽者將一物看成另外一物，以創造經驗的全新詮釋。</a:t>
            </a:r>
          </a:p>
          <a:p>
            <a:pPr lvl="1" eaLnBrk="1" hangingPunct="1"/>
            <a:endParaRPr lang="en-US" altLang="zh-TW" sz="2400" smtClean="0">
              <a:latin typeface="標楷體" pitchFamily="65" charset="-120"/>
            </a:endParaRPr>
          </a:p>
        </p:txBody>
      </p:sp>
      <p:pic>
        <p:nvPicPr>
          <p:cNvPr id="499717" name="Picture 6" descr="j0283214"/>
          <p:cNvPicPr>
            <a:picLocks noChangeAspect="1" noChangeArrowheads="1" noCrop="1"/>
          </p:cNvPicPr>
          <p:nvPr>
            <p:ph sz="half" idx="2"/>
          </p:nvPr>
        </p:nvPicPr>
        <p:blipFill>
          <a:blip r:embed="rId2"/>
          <a:srcRect/>
          <a:stretch>
            <a:fillRect/>
          </a:stretch>
        </p:blipFill>
        <p:spPr>
          <a:xfrm>
            <a:off x="6867525" y="3924300"/>
            <a:ext cx="1970088" cy="2100263"/>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91843">
                                            <p:txEl>
                                              <p:pRg st="0" end="0"/>
                                            </p:txEl>
                                          </p:spTgt>
                                        </p:tgtEl>
                                        <p:attrNameLst>
                                          <p:attrName>style.visibility</p:attrName>
                                        </p:attrNameLst>
                                      </p:cBhvr>
                                      <p:to>
                                        <p:strVal val="visible"/>
                                      </p:to>
                                    </p:set>
                                    <p:anim calcmode="lin" valueType="num">
                                      <p:cBhvr additive="base">
                                        <p:cTn id="7" dur="500" fill="hold"/>
                                        <p:tgtEl>
                                          <p:spTgt spid="29184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918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91843">
                                            <p:txEl>
                                              <p:pRg st="1" end="1"/>
                                            </p:txEl>
                                          </p:spTgt>
                                        </p:tgtEl>
                                        <p:attrNameLst>
                                          <p:attrName>style.visibility</p:attrName>
                                        </p:attrNameLst>
                                      </p:cBhvr>
                                      <p:to>
                                        <p:strVal val="visible"/>
                                      </p:to>
                                    </p:set>
                                    <p:anim calcmode="lin" valueType="num">
                                      <p:cBhvr additive="base">
                                        <p:cTn id="13" dur="500" fill="hold"/>
                                        <p:tgtEl>
                                          <p:spTgt spid="29184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918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投影片編號版面配置區 6"/>
          <p:cNvSpPr>
            <a:spLocks noGrp="1"/>
          </p:cNvSpPr>
          <p:nvPr>
            <p:ph type="sldNum" sz="quarter" idx="12"/>
          </p:nvPr>
        </p:nvSpPr>
        <p:spPr/>
        <p:txBody>
          <a:bodyPr/>
          <a:lstStyle/>
          <a:p>
            <a:pPr>
              <a:defRPr/>
            </a:pPr>
            <a:fld id="{4CE2239F-9355-4E18-84FB-BE841A3E5956}" type="slidenum">
              <a:rPr lang="en-US" altLang="zh-TW"/>
              <a:pPr>
                <a:defRPr/>
              </a:pPr>
              <a:t>3</a:t>
            </a:fld>
            <a:endParaRPr lang="en-US" altLang="zh-TW"/>
          </a:p>
        </p:txBody>
      </p:sp>
      <p:sp>
        <p:nvSpPr>
          <p:cNvPr id="290818" name="Rectangle 2"/>
          <p:cNvSpPr>
            <a:spLocks noGrp="1" noChangeArrowheads="1"/>
          </p:cNvSpPr>
          <p:nvPr>
            <p:ph type="title"/>
          </p:nvPr>
        </p:nvSpPr>
        <p:spPr/>
        <p:txBody>
          <a:bodyPr/>
          <a:lstStyle/>
          <a:p>
            <a:pPr eaLnBrk="1" hangingPunct="1">
              <a:defRPr/>
            </a:pPr>
            <a:r>
              <a:rPr lang="zh-TW" altLang="en-US" smtClean="0"/>
              <a:t>四種知識轉換模式</a:t>
            </a:r>
          </a:p>
        </p:txBody>
      </p:sp>
      <p:sp>
        <p:nvSpPr>
          <p:cNvPr id="290819" name="Rectangle 3"/>
          <p:cNvSpPr>
            <a:spLocks noGrp="1" noChangeArrowheads="1"/>
          </p:cNvSpPr>
          <p:nvPr>
            <p:ph type="body" sz="half" idx="1"/>
          </p:nvPr>
        </p:nvSpPr>
        <p:spPr>
          <a:xfrm>
            <a:off x="476250" y="1268413"/>
            <a:ext cx="7021513" cy="5589587"/>
          </a:xfrm>
        </p:spPr>
        <p:txBody>
          <a:bodyPr/>
          <a:lstStyle/>
          <a:p>
            <a:pPr eaLnBrk="1" hangingPunct="1">
              <a:lnSpc>
                <a:spcPct val="90000"/>
              </a:lnSpc>
            </a:pPr>
            <a:r>
              <a:rPr lang="zh-TW" altLang="en-US" sz="2300" smtClean="0">
                <a:solidFill>
                  <a:schemeClr val="hlink"/>
                </a:solidFill>
                <a:latin typeface="標楷體" pitchFamily="65" charset="-120"/>
              </a:rPr>
              <a:t>組合化</a:t>
            </a:r>
            <a:r>
              <a:rPr lang="en-US" altLang="zh-TW" sz="2300" smtClean="0">
                <a:latin typeface="標楷體" pitchFamily="65" charset="-120"/>
              </a:rPr>
              <a:t>(</a:t>
            </a:r>
            <a:r>
              <a:rPr lang="zh-TW" altLang="en-US" sz="2300" smtClean="0">
                <a:latin typeface="標楷體" pitchFamily="65" charset="-120"/>
              </a:rPr>
              <a:t>由外顯到外顯</a:t>
            </a:r>
            <a:r>
              <a:rPr lang="en-US" altLang="zh-TW" sz="2300" smtClean="0">
                <a:latin typeface="標楷體" pitchFamily="65" charset="-120"/>
              </a:rPr>
              <a:t>)</a:t>
            </a:r>
            <a:r>
              <a:rPr lang="zh-TW" altLang="en-US" sz="2300" smtClean="0">
                <a:latin typeface="標楷體" pitchFamily="65" charset="-120"/>
              </a:rPr>
              <a:t>：將觀念加以系統化而形成知識體系的過程。它經常會牽涉到結合不同的外顯知識體系。經由分類、增加和結合來重組既有的資訊，並且將既有的知識加以分類以導致新的知識。</a:t>
            </a:r>
          </a:p>
          <a:p>
            <a:pPr eaLnBrk="1" hangingPunct="1">
              <a:lnSpc>
                <a:spcPct val="90000"/>
              </a:lnSpc>
            </a:pPr>
            <a:r>
              <a:rPr lang="zh-TW" altLang="en-US" sz="2300" smtClean="0">
                <a:solidFill>
                  <a:schemeClr val="hlink"/>
                </a:solidFill>
                <a:latin typeface="標楷體" pitchFamily="65" charset="-120"/>
              </a:rPr>
              <a:t>內化</a:t>
            </a:r>
            <a:r>
              <a:rPr lang="en-US" altLang="zh-TW" sz="2300" smtClean="0">
                <a:latin typeface="標楷體" pitchFamily="65" charset="-120"/>
              </a:rPr>
              <a:t>(</a:t>
            </a:r>
            <a:r>
              <a:rPr lang="zh-TW" altLang="en-US" sz="2300" smtClean="0">
                <a:latin typeface="標楷體" pitchFamily="65" charset="-120"/>
              </a:rPr>
              <a:t>由外顯到內隱</a:t>
            </a:r>
            <a:r>
              <a:rPr lang="en-US" altLang="zh-TW" sz="2300" smtClean="0">
                <a:latin typeface="標楷體" pitchFamily="65" charset="-120"/>
              </a:rPr>
              <a:t>)</a:t>
            </a:r>
            <a:r>
              <a:rPr lang="zh-TW" altLang="en-US" sz="2300" smtClean="0">
                <a:latin typeface="標楷體" pitchFamily="65" charset="-120"/>
              </a:rPr>
              <a:t>：將外顯知識轉化為內隱知識的過程。以語言、故事傳達知識或將其製作成文件手冊，均有助於將外顯知識轉換成內隱知識。</a:t>
            </a:r>
          </a:p>
          <a:p>
            <a:pPr eaLnBrk="1" hangingPunct="1">
              <a:lnSpc>
                <a:spcPct val="90000"/>
              </a:lnSpc>
            </a:pPr>
            <a:r>
              <a:rPr lang="zh-TW" altLang="en-US" sz="2300" smtClean="0"/>
              <a:t>當組織的內隱知識和外顯知識發生互動，產生知識螺旋的運作時，所獲得之結果即為創新（</a:t>
            </a:r>
            <a:r>
              <a:rPr lang="en-US" altLang="zh-TW" sz="2300" smtClean="0"/>
              <a:t>Nonaka &amp; Takeuchi, 1995</a:t>
            </a:r>
            <a:r>
              <a:rPr lang="zh-TW" altLang="en-US" sz="2300" smtClean="0"/>
              <a:t>）。創新即將知識轉換為實用商品之過程，為創造知識及知識擴散的主要來源，強調人、事、物以及相關部門的互動與資訊之回饋（</a:t>
            </a:r>
            <a:r>
              <a:rPr lang="en-US" altLang="zh-TW" sz="2300" smtClean="0"/>
              <a:t>feedback</a:t>
            </a:r>
            <a:r>
              <a:rPr lang="zh-TW" altLang="en-US" sz="2300" smtClean="0"/>
              <a:t>）（</a:t>
            </a:r>
            <a:r>
              <a:rPr lang="en-US" altLang="zh-TW" sz="2300" smtClean="0"/>
              <a:t>wolfe, 1994</a:t>
            </a:r>
            <a:r>
              <a:rPr lang="zh-TW" altLang="en-US" sz="2300" smtClean="0"/>
              <a:t>）。創新並非一蹴可幾，一項創新會導致另一項創新，並帶來持續的改善和升級（</a:t>
            </a:r>
            <a:r>
              <a:rPr lang="en-US" altLang="zh-TW" sz="2300" smtClean="0"/>
              <a:t>Nonaka &amp; Takeuchi, 1995</a:t>
            </a:r>
            <a:r>
              <a:rPr lang="zh-TW" altLang="en-US" sz="2300" smtClean="0"/>
              <a:t>）。</a:t>
            </a:r>
          </a:p>
        </p:txBody>
      </p:sp>
      <p:pic>
        <p:nvPicPr>
          <p:cNvPr id="500741" name="Picture 6" descr="j0283214"/>
          <p:cNvPicPr>
            <a:picLocks noChangeAspect="1" noChangeArrowheads="1" noCrop="1"/>
          </p:cNvPicPr>
          <p:nvPr>
            <p:ph sz="half" idx="2"/>
          </p:nvPr>
        </p:nvPicPr>
        <p:blipFill>
          <a:blip r:embed="rId2"/>
          <a:srcRect/>
          <a:stretch>
            <a:fillRect/>
          </a:stretch>
        </p:blipFill>
        <p:spPr>
          <a:xfrm>
            <a:off x="7497763" y="3924300"/>
            <a:ext cx="1547812" cy="165100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90819">
                                            <p:txEl>
                                              <p:pRg st="0" end="0"/>
                                            </p:txEl>
                                          </p:spTgt>
                                        </p:tgtEl>
                                        <p:attrNameLst>
                                          <p:attrName>style.visibility</p:attrName>
                                        </p:attrNameLst>
                                      </p:cBhvr>
                                      <p:to>
                                        <p:strVal val="visible"/>
                                      </p:to>
                                    </p:set>
                                    <p:anim calcmode="lin" valueType="num">
                                      <p:cBhvr additive="base">
                                        <p:cTn id="7" dur="500" fill="hold"/>
                                        <p:tgtEl>
                                          <p:spTgt spid="2908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908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90819">
                                            <p:txEl>
                                              <p:pRg st="1" end="1"/>
                                            </p:txEl>
                                          </p:spTgt>
                                        </p:tgtEl>
                                        <p:attrNameLst>
                                          <p:attrName>style.visibility</p:attrName>
                                        </p:attrNameLst>
                                      </p:cBhvr>
                                      <p:to>
                                        <p:strVal val="visible"/>
                                      </p:to>
                                    </p:set>
                                    <p:anim calcmode="lin" valueType="num">
                                      <p:cBhvr additive="base">
                                        <p:cTn id="13" dur="500" fill="hold"/>
                                        <p:tgtEl>
                                          <p:spTgt spid="29081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908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90819">
                                            <p:txEl>
                                              <p:pRg st="2" end="2"/>
                                            </p:txEl>
                                          </p:spTgt>
                                        </p:tgtEl>
                                        <p:attrNameLst>
                                          <p:attrName>style.visibility</p:attrName>
                                        </p:attrNameLst>
                                      </p:cBhvr>
                                      <p:to>
                                        <p:strVal val="visible"/>
                                      </p:to>
                                    </p:set>
                                    <p:anim calcmode="lin" valueType="num">
                                      <p:cBhvr additive="base">
                                        <p:cTn id="19" dur="500" fill="hold"/>
                                        <p:tgtEl>
                                          <p:spTgt spid="29081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908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投影片編號版面配置區 5"/>
          <p:cNvSpPr>
            <a:spLocks noGrp="1"/>
          </p:cNvSpPr>
          <p:nvPr>
            <p:ph type="sldNum" sz="quarter" idx="12"/>
          </p:nvPr>
        </p:nvSpPr>
        <p:spPr/>
        <p:txBody>
          <a:bodyPr/>
          <a:lstStyle/>
          <a:p>
            <a:pPr>
              <a:defRPr/>
            </a:pPr>
            <a:fld id="{5F42BA55-C893-4337-B3DF-47457EE6E974}" type="slidenum">
              <a:rPr lang="en-US" altLang="zh-TW"/>
              <a:pPr>
                <a:defRPr/>
              </a:pPr>
              <a:t>4</a:t>
            </a:fld>
            <a:endParaRPr lang="en-US" altLang="zh-TW"/>
          </a:p>
        </p:txBody>
      </p:sp>
      <p:sp>
        <p:nvSpPr>
          <p:cNvPr id="501763" name="Rectangle 19"/>
          <p:cNvSpPr>
            <a:spLocks noChangeArrowheads="1"/>
          </p:cNvSpPr>
          <p:nvPr/>
        </p:nvSpPr>
        <p:spPr bwMode="auto">
          <a:xfrm>
            <a:off x="1066800" y="1066800"/>
            <a:ext cx="7162800" cy="4876800"/>
          </a:xfrm>
          <a:prstGeom prst="rect">
            <a:avLst/>
          </a:prstGeom>
          <a:solidFill>
            <a:schemeClr val="bg2"/>
          </a:solidFill>
          <a:ln w="9525">
            <a:noFill/>
            <a:miter lim="800000"/>
            <a:headEnd/>
            <a:tailEnd/>
          </a:ln>
        </p:spPr>
        <p:txBody>
          <a:bodyPr wrap="none" anchor="ctr"/>
          <a:lstStyle/>
          <a:p>
            <a:endParaRPr lang="zh-TW" altLang="en-US"/>
          </a:p>
        </p:txBody>
      </p:sp>
      <p:sp>
        <p:nvSpPr>
          <p:cNvPr id="498708" name="Rectangle 20"/>
          <p:cNvSpPr>
            <a:spLocks noGrp="1" noChangeArrowheads="1"/>
          </p:cNvSpPr>
          <p:nvPr>
            <p:ph type="title"/>
          </p:nvPr>
        </p:nvSpPr>
        <p:spPr/>
        <p:txBody>
          <a:bodyPr/>
          <a:lstStyle/>
          <a:p>
            <a:pPr eaLnBrk="1" hangingPunct="1">
              <a:defRPr/>
            </a:pPr>
            <a:r>
              <a:rPr lang="zh-TW" altLang="en-US" smtClean="0"/>
              <a:t>四種知識轉化模式</a:t>
            </a:r>
          </a:p>
        </p:txBody>
      </p:sp>
      <p:sp>
        <p:nvSpPr>
          <p:cNvPr id="501765" name="Rectangle 21"/>
          <p:cNvSpPr>
            <a:spLocks noChangeArrowheads="1"/>
          </p:cNvSpPr>
          <p:nvPr/>
        </p:nvSpPr>
        <p:spPr bwMode="auto">
          <a:xfrm>
            <a:off x="1454150" y="1470025"/>
            <a:ext cx="6388100" cy="4179888"/>
          </a:xfrm>
          <a:prstGeom prst="rect">
            <a:avLst/>
          </a:prstGeom>
          <a:noFill/>
          <a:ln w="12700" cap="sq">
            <a:solidFill>
              <a:schemeClr val="tx1"/>
            </a:solidFill>
            <a:miter lim="800000"/>
            <a:headEnd type="none" w="sm" len="sm"/>
            <a:tailEnd type="none" w="sm" len="sm"/>
          </a:ln>
        </p:spPr>
        <p:txBody>
          <a:bodyPr wrap="none" anchor="ctr"/>
          <a:lstStyle/>
          <a:p>
            <a:endParaRPr lang="zh-TW" altLang="en-US"/>
          </a:p>
        </p:txBody>
      </p:sp>
      <p:sp>
        <p:nvSpPr>
          <p:cNvPr id="501766" name="Line 22"/>
          <p:cNvSpPr>
            <a:spLocks noChangeShapeType="1"/>
          </p:cNvSpPr>
          <p:nvPr/>
        </p:nvSpPr>
        <p:spPr bwMode="auto">
          <a:xfrm>
            <a:off x="1454150" y="3657600"/>
            <a:ext cx="6388100" cy="1588"/>
          </a:xfrm>
          <a:prstGeom prst="line">
            <a:avLst/>
          </a:prstGeom>
          <a:noFill/>
          <a:ln w="12700" cap="sq">
            <a:solidFill>
              <a:schemeClr val="tx1"/>
            </a:solidFill>
            <a:round/>
            <a:headEnd type="none" w="sm" len="sm"/>
            <a:tailEnd type="none" w="sm" len="sm"/>
          </a:ln>
        </p:spPr>
        <p:txBody>
          <a:bodyPr wrap="none" anchor="ctr"/>
          <a:lstStyle/>
          <a:p>
            <a:endParaRPr lang="zh-TW" altLang="en-US"/>
          </a:p>
        </p:txBody>
      </p:sp>
      <p:sp>
        <p:nvSpPr>
          <p:cNvPr id="501767" name="Line 23"/>
          <p:cNvSpPr>
            <a:spLocks noChangeShapeType="1"/>
          </p:cNvSpPr>
          <p:nvPr/>
        </p:nvSpPr>
        <p:spPr bwMode="auto">
          <a:xfrm>
            <a:off x="4572000" y="1470025"/>
            <a:ext cx="1588" cy="4179888"/>
          </a:xfrm>
          <a:prstGeom prst="line">
            <a:avLst/>
          </a:prstGeom>
          <a:noFill/>
          <a:ln w="12700" cap="sq">
            <a:solidFill>
              <a:schemeClr val="tx1"/>
            </a:solidFill>
            <a:round/>
            <a:headEnd type="none" w="sm" len="sm"/>
            <a:tailEnd type="none" w="sm" len="sm"/>
          </a:ln>
        </p:spPr>
        <p:txBody>
          <a:bodyPr wrap="none" anchor="ctr"/>
          <a:lstStyle/>
          <a:p>
            <a:endParaRPr lang="zh-TW" altLang="en-US"/>
          </a:p>
        </p:txBody>
      </p:sp>
      <p:sp>
        <p:nvSpPr>
          <p:cNvPr id="501768" name="Text Box 24"/>
          <p:cNvSpPr txBox="1">
            <a:spLocks noChangeArrowheads="1"/>
          </p:cNvSpPr>
          <p:nvPr/>
        </p:nvSpPr>
        <p:spPr bwMode="auto">
          <a:xfrm>
            <a:off x="2362200" y="1600200"/>
            <a:ext cx="1403350" cy="579438"/>
          </a:xfrm>
          <a:prstGeom prst="rect">
            <a:avLst/>
          </a:prstGeom>
          <a:noFill/>
          <a:ln w="12700" cap="sq">
            <a:noFill/>
            <a:miter lim="800000"/>
            <a:headEnd type="none" w="sm" len="sm"/>
            <a:tailEnd type="none" w="sm" len="sm"/>
          </a:ln>
        </p:spPr>
        <p:txBody>
          <a:bodyPr wrap="none">
            <a:spAutoFit/>
          </a:bodyPr>
          <a:lstStyle/>
          <a:p>
            <a:pPr>
              <a:spcBef>
                <a:spcPct val="20000"/>
              </a:spcBef>
            </a:pPr>
            <a:r>
              <a:rPr lang="zh-TW" altLang="en-US" sz="3200" b="1">
                <a:solidFill>
                  <a:schemeClr val="accent1"/>
                </a:solidFill>
                <a:latin typeface="Times New Roman" pitchFamily="18" charset="0"/>
                <a:ea typeface="標楷體" pitchFamily="65" charset="-120"/>
              </a:rPr>
              <a:t>社會化</a:t>
            </a:r>
          </a:p>
        </p:txBody>
      </p:sp>
      <p:sp>
        <p:nvSpPr>
          <p:cNvPr id="501769" name="Text Box 25"/>
          <p:cNvSpPr txBox="1">
            <a:spLocks noChangeArrowheads="1"/>
          </p:cNvSpPr>
          <p:nvPr/>
        </p:nvSpPr>
        <p:spPr bwMode="auto">
          <a:xfrm>
            <a:off x="5410200" y="1600200"/>
            <a:ext cx="996950" cy="579438"/>
          </a:xfrm>
          <a:prstGeom prst="rect">
            <a:avLst/>
          </a:prstGeom>
          <a:noFill/>
          <a:ln w="12700" cap="sq">
            <a:noFill/>
            <a:miter lim="800000"/>
            <a:headEnd type="none" w="sm" len="sm"/>
            <a:tailEnd type="none" w="sm" len="sm"/>
          </a:ln>
        </p:spPr>
        <p:txBody>
          <a:bodyPr wrap="none">
            <a:spAutoFit/>
          </a:bodyPr>
          <a:lstStyle/>
          <a:p>
            <a:pPr>
              <a:spcBef>
                <a:spcPct val="20000"/>
              </a:spcBef>
            </a:pPr>
            <a:r>
              <a:rPr lang="zh-TW" altLang="en-US" sz="3200" b="1">
                <a:solidFill>
                  <a:schemeClr val="accent2"/>
                </a:solidFill>
                <a:latin typeface="Times New Roman" pitchFamily="18" charset="0"/>
                <a:ea typeface="標楷體" pitchFamily="65" charset="-120"/>
              </a:rPr>
              <a:t>外化</a:t>
            </a:r>
          </a:p>
        </p:txBody>
      </p:sp>
      <p:sp>
        <p:nvSpPr>
          <p:cNvPr id="501770" name="Text Box 26"/>
          <p:cNvSpPr txBox="1">
            <a:spLocks noChangeArrowheads="1"/>
          </p:cNvSpPr>
          <p:nvPr/>
        </p:nvSpPr>
        <p:spPr bwMode="auto">
          <a:xfrm>
            <a:off x="5257800" y="3733800"/>
            <a:ext cx="1403350" cy="579438"/>
          </a:xfrm>
          <a:prstGeom prst="rect">
            <a:avLst/>
          </a:prstGeom>
          <a:noFill/>
          <a:ln w="12700" cap="sq">
            <a:noFill/>
            <a:miter lim="800000"/>
            <a:headEnd type="none" w="sm" len="sm"/>
            <a:tailEnd type="none" w="sm" len="sm"/>
          </a:ln>
        </p:spPr>
        <p:txBody>
          <a:bodyPr wrap="none">
            <a:spAutoFit/>
          </a:bodyPr>
          <a:lstStyle/>
          <a:p>
            <a:pPr>
              <a:spcBef>
                <a:spcPct val="20000"/>
              </a:spcBef>
            </a:pPr>
            <a:r>
              <a:rPr lang="zh-TW" altLang="en-US" sz="3200" b="1">
                <a:solidFill>
                  <a:schemeClr val="hlink"/>
                </a:solidFill>
                <a:latin typeface="Times New Roman" pitchFamily="18" charset="0"/>
                <a:ea typeface="標楷體" pitchFamily="65" charset="-120"/>
              </a:rPr>
              <a:t>組合化</a:t>
            </a:r>
          </a:p>
        </p:txBody>
      </p:sp>
      <p:sp>
        <p:nvSpPr>
          <p:cNvPr id="501771" name="Text Box 27"/>
          <p:cNvSpPr txBox="1">
            <a:spLocks noChangeArrowheads="1"/>
          </p:cNvSpPr>
          <p:nvPr/>
        </p:nvSpPr>
        <p:spPr bwMode="auto">
          <a:xfrm>
            <a:off x="2514600" y="3733800"/>
            <a:ext cx="996950" cy="579438"/>
          </a:xfrm>
          <a:prstGeom prst="rect">
            <a:avLst/>
          </a:prstGeom>
          <a:noFill/>
          <a:ln w="12700" cap="sq">
            <a:noFill/>
            <a:miter lim="800000"/>
            <a:headEnd type="none" w="sm" len="sm"/>
            <a:tailEnd type="none" w="sm" len="sm"/>
          </a:ln>
        </p:spPr>
        <p:txBody>
          <a:bodyPr wrap="none">
            <a:spAutoFit/>
          </a:bodyPr>
          <a:lstStyle/>
          <a:p>
            <a:pPr>
              <a:spcBef>
                <a:spcPct val="20000"/>
              </a:spcBef>
            </a:pPr>
            <a:r>
              <a:rPr lang="zh-TW" altLang="en-US" sz="3200" b="1">
                <a:solidFill>
                  <a:srgbClr val="66FF33"/>
                </a:solidFill>
                <a:latin typeface="Times New Roman" pitchFamily="18" charset="0"/>
                <a:ea typeface="標楷體" pitchFamily="65" charset="-120"/>
              </a:rPr>
              <a:t>內化</a:t>
            </a:r>
          </a:p>
        </p:txBody>
      </p:sp>
      <p:sp>
        <p:nvSpPr>
          <p:cNvPr id="498716" name="Text Box 28"/>
          <p:cNvSpPr txBox="1">
            <a:spLocks noChangeArrowheads="1"/>
          </p:cNvSpPr>
          <p:nvPr/>
        </p:nvSpPr>
        <p:spPr bwMode="auto">
          <a:xfrm>
            <a:off x="1600200" y="2182813"/>
            <a:ext cx="2728913" cy="1333500"/>
          </a:xfrm>
          <a:prstGeom prst="rect">
            <a:avLst/>
          </a:prstGeom>
          <a:noFill/>
          <a:ln w="12700" cap="sq">
            <a:noFill/>
            <a:miter lim="800000"/>
            <a:headEnd type="none" w="sm" len="sm"/>
            <a:tailEnd type="none" w="sm" len="sm"/>
          </a:ln>
        </p:spPr>
        <p:txBody>
          <a:bodyPr wrap="none">
            <a:spAutoFit/>
          </a:bodyPr>
          <a:lstStyle/>
          <a:p>
            <a:pPr>
              <a:spcBef>
                <a:spcPct val="20000"/>
              </a:spcBef>
              <a:buFontTx/>
              <a:buChar char="•"/>
            </a:pPr>
            <a:r>
              <a:rPr lang="zh-TW" altLang="en-US" sz="2400" b="1">
                <a:solidFill>
                  <a:srgbClr val="FF9900"/>
                </a:solidFill>
                <a:latin typeface="Times New Roman" pitchFamily="18" charset="0"/>
                <a:ea typeface="標楷體" pitchFamily="65" charset="-120"/>
              </a:rPr>
              <a:t>與老麵包師實體性</a:t>
            </a:r>
          </a:p>
          <a:p>
            <a:pPr>
              <a:spcBef>
                <a:spcPct val="20000"/>
              </a:spcBef>
            </a:pPr>
            <a:r>
              <a:rPr lang="zh-TW" altLang="en-US" sz="2400" b="1">
                <a:solidFill>
                  <a:srgbClr val="FF9900"/>
                </a:solidFill>
                <a:latin typeface="Times New Roman" pitchFamily="18" charset="0"/>
                <a:ea typeface="標楷體" pitchFamily="65" charset="-120"/>
              </a:rPr>
              <a:t> 接觸與交流，一起</a:t>
            </a:r>
          </a:p>
          <a:p>
            <a:pPr>
              <a:spcBef>
                <a:spcPct val="20000"/>
              </a:spcBef>
            </a:pPr>
            <a:r>
              <a:rPr lang="zh-TW" altLang="en-US" sz="2400" b="1">
                <a:solidFill>
                  <a:srgbClr val="FF9900"/>
                </a:solidFill>
                <a:latin typeface="Times New Roman" pitchFamily="18" charset="0"/>
                <a:ea typeface="標楷體" pitchFamily="65" charset="-120"/>
              </a:rPr>
              <a:t> 學做麵包。</a:t>
            </a:r>
          </a:p>
        </p:txBody>
      </p:sp>
      <p:sp>
        <p:nvSpPr>
          <p:cNvPr id="498717" name="Text Box 29"/>
          <p:cNvSpPr txBox="1">
            <a:spLocks noChangeArrowheads="1"/>
          </p:cNvSpPr>
          <p:nvPr/>
        </p:nvSpPr>
        <p:spPr bwMode="auto">
          <a:xfrm>
            <a:off x="4648200" y="2286000"/>
            <a:ext cx="3079750" cy="1333500"/>
          </a:xfrm>
          <a:prstGeom prst="rect">
            <a:avLst/>
          </a:prstGeom>
          <a:noFill/>
          <a:ln w="12700" cap="sq">
            <a:noFill/>
            <a:miter lim="800000"/>
            <a:headEnd type="none" w="sm" len="sm"/>
            <a:tailEnd type="none" w="sm" len="sm"/>
          </a:ln>
        </p:spPr>
        <p:txBody>
          <a:bodyPr wrap="none">
            <a:spAutoFit/>
          </a:bodyPr>
          <a:lstStyle/>
          <a:p>
            <a:pPr>
              <a:spcBef>
                <a:spcPct val="20000"/>
              </a:spcBef>
              <a:buFontTx/>
              <a:buChar char="•"/>
            </a:pPr>
            <a:r>
              <a:rPr lang="zh-TW" altLang="en-US" sz="2400" b="1">
                <a:solidFill>
                  <a:schemeClr val="accent2"/>
                </a:solidFill>
                <a:latin typeface="Times New Roman" pitchFamily="18" charset="0"/>
                <a:ea typeface="標楷體" pitchFamily="65" charset="-120"/>
              </a:rPr>
              <a:t>試著將體會到的技巧</a:t>
            </a:r>
          </a:p>
          <a:p>
            <a:pPr>
              <a:spcBef>
                <a:spcPct val="20000"/>
              </a:spcBef>
            </a:pPr>
            <a:r>
              <a:rPr lang="zh-TW" altLang="en-US" sz="2400" b="1">
                <a:solidFill>
                  <a:schemeClr val="accent2"/>
                </a:solidFill>
                <a:latin typeface="Times New Roman" pitchFamily="18" charset="0"/>
                <a:ea typeface="標楷體" pitchFamily="65" charset="-120"/>
              </a:rPr>
              <a:t>  ，加以具體的描繪出</a:t>
            </a:r>
          </a:p>
          <a:p>
            <a:pPr>
              <a:spcBef>
                <a:spcPct val="20000"/>
              </a:spcBef>
            </a:pPr>
            <a:r>
              <a:rPr lang="zh-TW" altLang="en-US" sz="2400" b="1">
                <a:solidFill>
                  <a:schemeClr val="accent2"/>
                </a:solidFill>
                <a:latin typeface="Times New Roman" pitchFamily="18" charset="0"/>
                <a:ea typeface="標楷體" pitchFamily="65" charset="-120"/>
              </a:rPr>
              <a:t>  來。</a:t>
            </a:r>
          </a:p>
        </p:txBody>
      </p:sp>
      <p:sp>
        <p:nvSpPr>
          <p:cNvPr id="498718" name="Text Box 30"/>
          <p:cNvSpPr txBox="1">
            <a:spLocks noChangeArrowheads="1"/>
          </p:cNvSpPr>
          <p:nvPr/>
        </p:nvSpPr>
        <p:spPr bwMode="auto">
          <a:xfrm>
            <a:off x="4648200" y="4191000"/>
            <a:ext cx="3079750" cy="1333500"/>
          </a:xfrm>
          <a:prstGeom prst="rect">
            <a:avLst/>
          </a:prstGeom>
          <a:noFill/>
          <a:ln w="12700" cap="sq">
            <a:noFill/>
            <a:miter lim="800000"/>
            <a:headEnd type="none" w="sm" len="sm"/>
            <a:tailEnd type="none" w="sm" len="sm"/>
          </a:ln>
        </p:spPr>
        <p:txBody>
          <a:bodyPr wrap="none">
            <a:spAutoFit/>
          </a:bodyPr>
          <a:lstStyle/>
          <a:p>
            <a:pPr>
              <a:spcBef>
                <a:spcPct val="20000"/>
              </a:spcBef>
              <a:buFontTx/>
              <a:buChar char="•"/>
            </a:pPr>
            <a:r>
              <a:rPr lang="zh-TW" altLang="en-US" sz="2400" b="1">
                <a:solidFill>
                  <a:schemeClr val="hlink"/>
                </a:solidFill>
                <a:latin typeface="Times New Roman" pitchFamily="18" charset="0"/>
                <a:ea typeface="標楷體" pitchFamily="65" charset="-120"/>
              </a:rPr>
              <a:t>試著結合各種相關的</a:t>
            </a:r>
          </a:p>
          <a:p>
            <a:pPr>
              <a:spcBef>
                <a:spcPct val="20000"/>
              </a:spcBef>
            </a:pPr>
            <a:r>
              <a:rPr lang="zh-TW" altLang="en-US" sz="2400" b="1">
                <a:solidFill>
                  <a:schemeClr val="hlink"/>
                </a:solidFill>
                <a:latin typeface="Times New Roman" pitchFamily="18" charset="0"/>
                <a:ea typeface="標楷體" pitchFamily="65" charset="-120"/>
              </a:rPr>
              <a:t>  知識與資源，實際的</a:t>
            </a:r>
          </a:p>
          <a:p>
            <a:pPr>
              <a:spcBef>
                <a:spcPct val="20000"/>
              </a:spcBef>
            </a:pPr>
            <a:r>
              <a:rPr lang="zh-TW" altLang="en-US" sz="2400" b="1">
                <a:solidFill>
                  <a:schemeClr val="hlink"/>
                </a:solidFill>
                <a:latin typeface="Times New Roman" pitchFamily="18" charset="0"/>
                <a:ea typeface="標楷體" pitchFamily="65" charset="-120"/>
              </a:rPr>
              <a:t>  研製或整合。</a:t>
            </a:r>
          </a:p>
        </p:txBody>
      </p:sp>
      <p:sp>
        <p:nvSpPr>
          <p:cNvPr id="498719" name="Text Box 31"/>
          <p:cNvSpPr txBox="1">
            <a:spLocks noChangeArrowheads="1"/>
          </p:cNvSpPr>
          <p:nvPr/>
        </p:nvSpPr>
        <p:spPr bwMode="auto">
          <a:xfrm>
            <a:off x="1600200" y="4267200"/>
            <a:ext cx="3079750" cy="1333500"/>
          </a:xfrm>
          <a:prstGeom prst="rect">
            <a:avLst/>
          </a:prstGeom>
          <a:noFill/>
          <a:ln w="12700" cap="sq">
            <a:noFill/>
            <a:miter lim="800000"/>
            <a:headEnd type="none" w="sm" len="sm"/>
            <a:tailEnd type="none" w="sm" len="sm"/>
          </a:ln>
        </p:spPr>
        <p:txBody>
          <a:bodyPr wrap="none">
            <a:spAutoFit/>
          </a:bodyPr>
          <a:lstStyle/>
          <a:p>
            <a:pPr>
              <a:spcBef>
                <a:spcPct val="20000"/>
              </a:spcBef>
              <a:buFontTx/>
              <a:buChar char="•"/>
            </a:pPr>
            <a:r>
              <a:rPr lang="zh-TW" altLang="en-US" sz="2400" b="1">
                <a:solidFill>
                  <a:srgbClr val="66FF33"/>
                </a:solidFill>
                <a:latin typeface="Times New Roman" pitchFamily="18" charset="0"/>
                <a:ea typeface="標楷體" pitchFamily="65" charset="-120"/>
              </a:rPr>
              <a:t>透過實作性的實驗或</a:t>
            </a:r>
          </a:p>
          <a:p>
            <a:pPr>
              <a:spcBef>
                <a:spcPct val="20000"/>
              </a:spcBef>
            </a:pPr>
            <a:r>
              <a:rPr lang="zh-TW" altLang="en-US" sz="2400" b="1">
                <a:solidFill>
                  <a:srgbClr val="66FF33"/>
                </a:solidFill>
                <a:latin typeface="Times New Roman" pitchFamily="18" charset="0"/>
                <a:ea typeface="標楷體" pitchFamily="65" charset="-120"/>
              </a:rPr>
              <a:t>  試行，從中體會到更</a:t>
            </a:r>
          </a:p>
          <a:p>
            <a:pPr>
              <a:spcBef>
                <a:spcPct val="20000"/>
              </a:spcBef>
            </a:pPr>
            <a:r>
              <a:rPr lang="zh-TW" altLang="en-US" sz="2400" b="1">
                <a:solidFill>
                  <a:srgbClr val="66FF33"/>
                </a:solidFill>
                <a:latin typeface="Times New Roman" pitchFamily="18" charset="0"/>
                <a:ea typeface="標楷體" pitchFamily="65" charset="-120"/>
              </a:rPr>
              <a:t>  深沉的概念。</a:t>
            </a:r>
          </a:p>
        </p:txBody>
      </p:sp>
      <p:pic>
        <p:nvPicPr>
          <p:cNvPr id="501776" name="Picture 35" descr="j0283521"/>
          <p:cNvPicPr>
            <a:picLocks noChangeAspect="1" noChangeArrowheads="1" noCrop="1"/>
          </p:cNvPicPr>
          <p:nvPr>
            <p:ph idx="1"/>
          </p:nvPr>
        </p:nvPicPr>
        <p:blipFill>
          <a:blip r:embed="rId2"/>
          <a:srcRect/>
          <a:stretch>
            <a:fillRect/>
          </a:stretch>
        </p:blipFill>
        <p:spPr>
          <a:xfrm>
            <a:off x="7721600" y="4914900"/>
            <a:ext cx="744538" cy="1023938"/>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8716"/>
                                        </p:tgtEl>
                                        <p:attrNameLst>
                                          <p:attrName>style.visibility</p:attrName>
                                        </p:attrNameLst>
                                      </p:cBhvr>
                                      <p:to>
                                        <p:strVal val="visible"/>
                                      </p:to>
                                    </p:set>
                                    <p:anim calcmode="lin" valueType="num">
                                      <p:cBhvr additive="base">
                                        <p:cTn id="7" dur="500" fill="hold"/>
                                        <p:tgtEl>
                                          <p:spTgt spid="498716"/>
                                        </p:tgtEl>
                                        <p:attrNameLst>
                                          <p:attrName>ppt_x</p:attrName>
                                        </p:attrNameLst>
                                      </p:cBhvr>
                                      <p:tavLst>
                                        <p:tav tm="0">
                                          <p:val>
                                            <p:strVal val="0-#ppt_w/2"/>
                                          </p:val>
                                        </p:tav>
                                        <p:tav tm="100000">
                                          <p:val>
                                            <p:strVal val="#ppt_x"/>
                                          </p:val>
                                        </p:tav>
                                      </p:tavLst>
                                    </p:anim>
                                    <p:anim calcmode="lin" valueType="num">
                                      <p:cBhvr additive="base">
                                        <p:cTn id="8" dur="500" fill="hold"/>
                                        <p:tgtEl>
                                          <p:spTgt spid="49871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98717"/>
                                        </p:tgtEl>
                                        <p:attrNameLst>
                                          <p:attrName>style.visibility</p:attrName>
                                        </p:attrNameLst>
                                      </p:cBhvr>
                                      <p:to>
                                        <p:strVal val="visible"/>
                                      </p:to>
                                    </p:set>
                                    <p:anim calcmode="lin" valueType="num">
                                      <p:cBhvr additive="base">
                                        <p:cTn id="13" dur="500" fill="hold"/>
                                        <p:tgtEl>
                                          <p:spTgt spid="498717"/>
                                        </p:tgtEl>
                                        <p:attrNameLst>
                                          <p:attrName>ppt_x</p:attrName>
                                        </p:attrNameLst>
                                      </p:cBhvr>
                                      <p:tavLst>
                                        <p:tav tm="0">
                                          <p:val>
                                            <p:strVal val="1+#ppt_w/2"/>
                                          </p:val>
                                        </p:tav>
                                        <p:tav tm="100000">
                                          <p:val>
                                            <p:strVal val="#ppt_x"/>
                                          </p:val>
                                        </p:tav>
                                      </p:tavLst>
                                    </p:anim>
                                    <p:anim calcmode="lin" valueType="num">
                                      <p:cBhvr additive="base">
                                        <p:cTn id="14" dur="500" fill="hold"/>
                                        <p:tgtEl>
                                          <p:spTgt spid="49871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98718"/>
                                        </p:tgtEl>
                                        <p:attrNameLst>
                                          <p:attrName>style.visibility</p:attrName>
                                        </p:attrNameLst>
                                      </p:cBhvr>
                                      <p:to>
                                        <p:strVal val="visible"/>
                                      </p:to>
                                    </p:set>
                                    <p:anim calcmode="lin" valueType="num">
                                      <p:cBhvr additive="base">
                                        <p:cTn id="19" dur="500" fill="hold"/>
                                        <p:tgtEl>
                                          <p:spTgt spid="498718"/>
                                        </p:tgtEl>
                                        <p:attrNameLst>
                                          <p:attrName>ppt_x</p:attrName>
                                        </p:attrNameLst>
                                      </p:cBhvr>
                                      <p:tavLst>
                                        <p:tav tm="0">
                                          <p:val>
                                            <p:strVal val="1+#ppt_w/2"/>
                                          </p:val>
                                        </p:tav>
                                        <p:tav tm="100000">
                                          <p:val>
                                            <p:strVal val="#ppt_x"/>
                                          </p:val>
                                        </p:tav>
                                      </p:tavLst>
                                    </p:anim>
                                    <p:anim calcmode="lin" valueType="num">
                                      <p:cBhvr additive="base">
                                        <p:cTn id="20" dur="500" fill="hold"/>
                                        <p:tgtEl>
                                          <p:spTgt spid="49871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98719"/>
                                        </p:tgtEl>
                                        <p:attrNameLst>
                                          <p:attrName>style.visibility</p:attrName>
                                        </p:attrNameLst>
                                      </p:cBhvr>
                                      <p:to>
                                        <p:strVal val="visible"/>
                                      </p:to>
                                    </p:set>
                                    <p:anim calcmode="lin" valueType="num">
                                      <p:cBhvr additive="base">
                                        <p:cTn id="25" dur="500" fill="hold"/>
                                        <p:tgtEl>
                                          <p:spTgt spid="498719"/>
                                        </p:tgtEl>
                                        <p:attrNameLst>
                                          <p:attrName>ppt_x</p:attrName>
                                        </p:attrNameLst>
                                      </p:cBhvr>
                                      <p:tavLst>
                                        <p:tav tm="0">
                                          <p:val>
                                            <p:strVal val="0-#ppt_w/2"/>
                                          </p:val>
                                        </p:tav>
                                        <p:tav tm="100000">
                                          <p:val>
                                            <p:strVal val="#ppt_x"/>
                                          </p:val>
                                        </p:tav>
                                      </p:tavLst>
                                    </p:anim>
                                    <p:anim calcmode="lin" valueType="num">
                                      <p:cBhvr additive="base">
                                        <p:cTn id="26" dur="500" fill="hold"/>
                                        <p:tgtEl>
                                          <p:spTgt spid="4987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8716" grpId="0" autoUpdateAnimBg="0"/>
      <p:bldP spid="498717" grpId="0" autoUpdateAnimBg="0"/>
      <p:bldP spid="498718" grpId="0" autoUpdateAnimBg="0"/>
      <p:bldP spid="498719"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F94B6E10-EE09-4C40-AEC1-CD887D85BBBA}" type="slidenum">
              <a:rPr lang="en-US" altLang="zh-TW"/>
              <a:pPr>
                <a:defRPr/>
              </a:pPr>
              <a:t>5</a:t>
            </a:fld>
            <a:endParaRPr lang="en-US" altLang="zh-TW"/>
          </a:p>
        </p:txBody>
      </p:sp>
      <p:sp>
        <p:nvSpPr>
          <p:cNvPr id="1907718" name="Rectangle 6"/>
          <p:cNvSpPr>
            <a:spLocks noGrp="1" noChangeArrowheads="1"/>
          </p:cNvSpPr>
          <p:nvPr>
            <p:ph type="title"/>
          </p:nvPr>
        </p:nvSpPr>
        <p:spPr/>
        <p:txBody>
          <a:bodyPr/>
          <a:lstStyle/>
          <a:p>
            <a:pPr eaLnBrk="1" hangingPunct="1">
              <a:defRPr/>
            </a:pPr>
            <a:r>
              <a:rPr lang="zh-TW" altLang="en-US" smtClean="0"/>
              <a:t>慈濟的知識轉化</a:t>
            </a:r>
          </a:p>
        </p:txBody>
      </p:sp>
      <p:pic>
        <p:nvPicPr>
          <p:cNvPr id="502788" name="Picture 9"/>
          <p:cNvPicPr>
            <a:picLocks noChangeAspect="1" noChangeArrowheads="1"/>
          </p:cNvPicPr>
          <p:nvPr>
            <p:ph idx="1"/>
          </p:nvPr>
        </p:nvPicPr>
        <p:blipFill>
          <a:blip r:embed="rId2"/>
          <a:srcRect/>
          <a:stretch>
            <a:fillRect/>
          </a:stretch>
        </p:blipFill>
        <p:spPr>
          <a:xfrm>
            <a:off x="1646238" y="1055688"/>
            <a:ext cx="5761037" cy="5032375"/>
          </a:xfrm>
          <a:noFill/>
        </p:spPr>
      </p:pic>
      <p:sp>
        <p:nvSpPr>
          <p:cNvPr id="502789" name="Text Box 11"/>
          <p:cNvSpPr txBox="1">
            <a:spLocks noChangeArrowheads="1"/>
          </p:cNvSpPr>
          <p:nvPr/>
        </p:nvSpPr>
        <p:spPr bwMode="auto">
          <a:xfrm>
            <a:off x="3446463" y="6084888"/>
            <a:ext cx="2139950" cy="304800"/>
          </a:xfrm>
          <a:prstGeom prst="rect">
            <a:avLst/>
          </a:prstGeom>
          <a:noFill/>
          <a:ln w="9525">
            <a:noFill/>
            <a:miter lim="800000"/>
            <a:headEnd/>
            <a:tailEnd/>
          </a:ln>
        </p:spPr>
        <p:txBody>
          <a:bodyPr wrap="none">
            <a:spAutoFit/>
          </a:bodyPr>
          <a:lstStyle/>
          <a:p>
            <a:r>
              <a:rPr lang="zh-TW" altLang="en-US" sz="1400">
                <a:latin typeface="Times New Roman" pitchFamily="18" charset="0"/>
                <a:ea typeface="標楷體" pitchFamily="65" charset="-120"/>
              </a:rPr>
              <a:t>資料來源：郭素芳，</a:t>
            </a:r>
            <a:r>
              <a:rPr lang="en-US" altLang="zh-TW" sz="1400">
                <a:latin typeface="Times New Roman" pitchFamily="18" charset="0"/>
                <a:ea typeface="標楷體" pitchFamily="65" charset="-120"/>
              </a:rPr>
              <a:t>2000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投影片編號版面配置區 5"/>
          <p:cNvSpPr>
            <a:spLocks noGrp="1"/>
          </p:cNvSpPr>
          <p:nvPr>
            <p:ph type="sldNum" sz="quarter" idx="12"/>
          </p:nvPr>
        </p:nvSpPr>
        <p:spPr/>
        <p:txBody>
          <a:bodyPr/>
          <a:lstStyle/>
          <a:p>
            <a:pPr>
              <a:defRPr/>
            </a:pPr>
            <a:fld id="{E6E06B8F-2429-4C32-A424-77B9257FD1C8}" type="slidenum">
              <a:rPr lang="en-US" altLang="zh-TW"/>
              <a:pPr>
                <a:defRPr/>
              </a:pPr>
              <a:t>6</a:t>
            </a:fld>
            <a:endParaRPr lang="en-US" altLang="zh-TW"/>
          </a:p>
        </p:txBody>
      </p:sp>
      <p:sp>
        <p:nvSpPr>
          <p:cNvPr id="503811" name="Rectangle 35"/>
          <p:cNvSpPr>
            <a:spLocks noChangeArrowheads="1"/>
          </p:cNvSpPr>
          <p:nvPr/>
        </p:nvSpPr>
        <p:spPr bwMode="auto">
          <a:xfrm>
            <a:off x="304800" y="1143000"/>
            <a:ext cx="8610600" cy="5105400"/>
          </a:xfrm>
          <a:prstGeom prst="rect">
            <a:avLst/>
          </a:prstGeom>
          <a:solidFill>
            <a:schemeClr val="bg2"/>
          </a:solidFill>
          <a:ln w="9525">
            <a:noFill/>
            <a:miter lim="800000"/>
            <a:headEnd/>
            <a:tailEnd/>
          </a:ln>
        </p:spPr>
        <p:txBody>
          <a:bodyPr wrap="none" anchor="ctr"/>
          <a:lstStyle/>
          <a:p>
            <a:endParaRPr lang="zh-TW" altLang="en-US"/>
          </a:p>
        </p:txBody>
      </p:sp>
      <p:sp>
        <p:nvSpPr>
          <p:cNvPr id="288770" name="Rectangle 2"/>
          <p:cNvSpPr>
            <a:spLocks noGrp="1" noChangeArrowheads="1"/>
          </p:cNvSpPr>
          <p:nvPr>
            <p:ph type="title"/>
          </p:nvPr>
        </p:nvSpPr>
        <p:spPr>
          <a:xfrm>
            <a:off x="609600" y="152400"/>
            <a:ext cx="7772400" cy="1143000"/>
          </a:xfrm>
        </p:spPr>
        <p:txBody>
          <a:bodyPr/>
          <a:lstStyle/>
          <a:p>
            <a:pPr eaLnBrk="1" hangingPunct="1">
              <a:defRPr/>
            </a:pPr>
            <a:r>
              <a:rPr lang="zh-TW" altLang="en-US" smtClean="0">
                <a:solidFill>
                  <a:srgbClr val="FFFF00"/>
                </a:solidFill>
              </a:rPr>
              <a:t>知識螺旋</a:t>
            </a:r>
            <a:endParaRPr lang="zh-TW" altLang="en-US" smtClean="0"/>
          </a:p>
        </p:txBody>
      </p:sp>
      <p:sp>
        <p:nvSpPr>
          <p:cNvPr id="503813" name="Text Box 4"/>
          <p:cNvSpPr txBox="1">
            <a:spLocks noChangeArrowheads="1"/>
          </p:cNvSpPr>
          <p:nvPr/>
        </p:nvSpPr>
        <p:spPr bwMode="auto">
          <a:xfrm>
            <a:off x="5821363" y="3130550"/>
            <a:ext cx="3094037" cy="1095375"/>
          </a:xfrm>
          <a:prstGeom prst="rect">
            <a:avLst/>
          </a:prstGeom>
          <a:noFill/>
          <a:ln w="9525">
            <a:noFill/>
            <a:miter lim="800000"/>
            <a:headEnd/>
            <a:tailEnd/>
          </a:ln>
        </p:spPr>
        <p:txBody>
          <a:bodyPr tIns="0" bIns="0">
            <a:spAutoFit/>
          </a:bodyPr>
          <a:lstStyle/>
          <a:p>
            <a:pPr algn="ctr"/>
            <a:r>
              <a:rPr lang="zh-TW" altLang="en-US" sz="2400" b="1">
                <a:solidFill>
                  <a:srgbClr val="FFFF00"/>
                </a:solidFill>
                <a:latin typeface="Times New Roman" pitchFamily="18" charset="0"/>
                <a:ea typeface="標楷體" pitchFamily="65" charset="-120"/>
              </a:rPr>
              <a:t>串連敘述清楚的知識</a:t>
            </a:r>
          </a:p>
          <a:p>
            <a:pPr algn="ctr"/>
            <a:r>
              <a:rPr lang="en-US" altLang="zh-TW" sz="2400" b="1">
                <a:solidFill>
                  <a:srgbClr val="FFFF00"/>
                </a:solidFill>
                <a:latin typeface="Times New Roman" pitchFamily="18" charset="0"/>
                <a:ea typeface="標楷體" pitchFamily="65" charset="-120"/>
              </a:rPr>
              <a:t>(Linking explicit knowledge)</a:t>
            </a:r>
            <a:endParaRPr lang="en-US" altLang="zh-TW" sz="2400" b="1">
              <a:solidFill>
                <a:srgbClr val="000000"/>
              </a:solidFill>
              <a:latin typeface="Times New Roman" pitchFamily="18" charset="0"/>
              <a:ea typeface="標楷體" pitchFamily="65" charset="-120"/>
            </a:endParaRPr>
          </a:p>
        </p:txBody>
      </p:sp>
      <p:sp>
        <p:nvSpPr>
          <p:cNvPr id="503814" name="Text Box 5"/>
          <p:cNvSpPr txBox="1">
            <a:spLocks noChangeArrowheads="1"/>
          </p:cNvSpPr>
          <p:nvPr/>
        </p:nvSpPr>
        <p:spPr bwMode="auto">
          <a:xfrm>
            <a:off x="3033713" y="1371600"/>
            <a:ext cx="2192337" cy="730250"/>
          </a:xfrm>
          <a:prstGeom prst="rect">
            <a:avLst/>
          </a:prstGeom>
          <a:noFill/>
          <a:ln w="9525">
            <a:noFill/>
            <a:miter lim="800000"/>
            <a:headEnd/>
            <a:tailEnd/>
          </a:ln>
        </p:spPr>
        <p:txBody>
          <a:bodyPr tIns="0" bIns="0">
            <a:spAutoFit/>
          </a:bodyPr>
          <a:lstStyle/>
          <a:p>
            <a:pPr algn="ctr"/>
            <a:r>
              <a:rPr lang="zh-TW" altLang="en-US" sz="2400" b="1">
                <a:solidFill>
                  <a:srgbClr val="FFFF00"/>
                </a:solidFill>
                <a:latin typeface="Times New Roman" pitchFamily="18" charset="0"/>
                <a:ea typeface="標楷體" pitchFamily="65" charset="-120"/>
              </a:rPr>
              <a:t>匯談　</a:t>
            </a:r>
          </a:p>
          <a:p>
            <a:pPr algn="ctr"/>
            <a:r>
              <a:rPr lang="en-US" altLang="zh-TW" sz="2400" b="1">
                <a:solidFill>
                  <a:srgbClr val="FFFF00"/>
                </a:solidFill>
                <a:latin typeface="Times New Roman" pitchFamily="18" charset="0"/>
                <a:ea typeface="標楷體" pitchFamily="65" charset="-120"/>
              </a:rPr>
              <a:t>(Dialog)</a:t>
            </a:r>
            <a:endParaRPr lang="en-US" altLang="zh-TW" sz="2400" b="1">
              <a:solidFill>
                <a:srgbClr val="000000"/>
              </a:solidFill>
              <a:latin typeface="Times New Roman" pitchFamily="18" charset="0"/>
              <a:ea typeface="標楷體" pitchFamily="65" charset="-120"/>
            </a:endParaRPr>
          </a:p>
        </p:txBody>
      </p:sp>
      <p:sp>
        <p:nvSpPr>
          <p:cNvPr id="503815" name="Freeform 6"/>
          <p:cNvSpPr>
            <a:spLocks/>
          </p:cNvSpPr>
          <p:nvPr/>
        </p:nvSpPr>
        <p:spPr bwMode="auto">
          <a:xfrm>
            <a:off x="2378075" y="2090738"/>
            <a:ext cx="3440113" cy="1587"/>
          </a:xfrm>
          <a:custGeom>
            <a:avLst/>
            <a:gdLst>
              <a:gd name="T0" fmla="*/ 2147483647 w 3580"/>
              <a:gd name="T1" fmla="*/ 0 h 1"/>
              <a:gd name="T2" fmla="*/ 0 w 3580"/>
              <a:gd name="T3" fmla="*/ 0 h 1"/>
              <a:gd name="T4" fmla="*/ 0 60000 65536"/>
              <a:gd name="T5" fmla="*/ 0 60000 65536"/>
              <a:gd name="T6" fmla="*/ 0 w 3580"/>
              <a:gd name="T7" fmla="*/ 0 h 1"/>
              <a:gd name="T8" fmla="*/ 3580 w 3580"/>
              <a:gd name="T9" fmla="*/ 1 h 1"/>
            </a:gdLst>
            <a:ahLst/>
            <a:cxnLst>
              <a:cxn ang="T4">
                <a:pos x="T0" y="T1"/>
              </a:cxn>
              <a:cxn ang="T5">
                <a:pos x="T2" y="T3"/>
              </a:cxn>
            </a:cxnLst>
            <a:rect l="T6" t="T7" r="T8" b="T9"/>
            <a:pathLst>
              <a:path w="3580" h="1">
                <a:moveTo>
                  <a:pt x="3580" y="0"/>
                </a:moveTo>
                <a:lnTo>
                  <a:pt x="0" y="0"/>
                </a:lnTo>
              </a:path>
            </a:pathLst>
          </a:custGeom>
          <a:noFill/>
          <a:ln w="9525">
            <a:solidFill>
              <a:srgbClr val="FFFF00"/>
            </a:solidFill>
            <a:round/>
            <a:headEnd/>
            <a:tailEnd/>
          </a:ln>
        </p:spPr>
        <p:txBody>
          <a:bodyPr wrap="none" tIns="0" bIns="0" anchor="ctr"/>
          <a:lstStyle/>
          <a:p>
            <a:endParaRPr lang="zh-TW" altLang="en-US"/>
          </a:p>
        </p:txBody>
      </p:sp>
      <p:sp>
        <p:nvSpPr>
          <p:cNvPr id="503816" name="Freeform 7"/>
          <p:cNvSpPr>
            <a:spLocks/>
          </p:cNvSpPr>
          <p:nvPr/>
        </p:nvSpPr>
        <p:spPr bwMode="auto">
          <a:xfrm>
            <a:off x="2365375" y="4791075"/>
            <a:ext cx="3460750" cy="3175"/>
          </a:xfrm>
          <a:custGeom>
            <a:avLst/>
            <a:gdLst>
              <a:gd name="T0" fmla="*/ 2147483647 w 3601"/>
              <a:gd name="T1" fmla="*/ 0 h 3"/>
              <a:gd name="T2" fmla="*/ 0 w 3601"/>
              <a:gd name="T3" fmla="*/ 2147483647 h 3"/>
              <a:gd name="T4" fmla="*/ 0 60000 65536"/>
              <a:gd name="T5" fmla="*/ 0 60000 65536"/>
              <a:gd name="T6" fmla="*/ 0 w 3601"/>
              <a:gd name="T7" fmla="*/ 0 h 3"/>
              <a:gd name="T8" fmla="*/ 3601 w 3601"/>
              <a:gd name="T9" fmla="*/ 3 h 3"/>
            </a:gdLst>
            <a:ahLst/>
            <a:cxnLst>
              <a:cxn ang="T4">
                <a:pos x="T0" y="T1"/>
              </a:cxn>
              <a:cxn ang="T5">
                <a:pos x="T2" y="T3"/>
              </a:cxn>
            </a:cxnLst>
            <a:rect l="T6" t="T7" r="T8" b="T9"/>
            <a:pathLst>
              <a:path w="3601" h="3">
                <a:moveTo>
                  <a:pt x="3601" y="0"/>
                </a:moveTo>
                <a:lnTo>
                  <a:pt x="0" y="3"/>
                </a:lnTo>
              </a:path>
            </a:pathLst>
          </a:custGeom>
          <a:noFill/>
          <a:ln w="9525">
            <a:solidFill>
              <a:srgbClr val="FFFF00"/>
            </a:solidFill>
            <a:round/>
            <a:headEnd/>
            <a:tailEnd/>
          </a:ln>
        </p:spPr>
        <p:txBody>
          <a:bodyPr wrap="none" tIns="0" bIns="0" anchor="ctr"/>
          <a:lstStyle/>
          <a:p>
            <a:endParaRPr lang="zh-TW" altLang="en-US"/>
          </a:p>
        </p:txBody>
      </p:sp>
      <p:sp>
        <p:nvSpPr>
          <p:cNvPr id="503817" name="Freeform 8"/>
          <p:cNvSpPr>
            <a:spLocks/>
          </p:cNvSpPr>
          <p:nvPr/>
        </p:nvSpPr>
        <p:spPr bwMode="auto">
          <a:xfrm>
            <a:off x="5826125" y="2090738"/>
            <a:ext cx="4763" cy="2681287"/>
          </a:xfrm>
          <a:custGeom>
            <a:avLst/>
            <a:gdLst>
              <a:gd name="T0" fmla="*/ 0 w 5"/>
              <a:gd name="T1" fmla="*/ 0 h 2707"/>
              <a:gd name="T2" fmla="*/ 2147483647 w 5"/>
              <a:gd name="T3" fmla="*/ 2147483647 h 2707"/>
              <a:gd name="T4" fmla="*/ 0 60000 65536"/>
              <a:gd name="T5" fmla="*/ 0 60000 65536"/>
              <a:gd name="T6" fmla="*/ 0 w 5"/>
              <a:gd name="T7" fmla="*/ 0 h 2707"/>
              <a:gd name="T8" fmla="*/ 5 w 5"/>
              <a:gd name="T9" fmla="*/ 2707 h 2707"/>
            </a:gdLst>
            <a:ahLst/>
            <a:cxnLst>
              <a:cxn ang="T4">
                <a:pos x="T0" y="T1"/>
              </a:cxn>
              <a:cxn ang="T5">
                <a:pos x="T2" y="T3"/>
              </a:cxn>
            </a:cxnLst>
            <a:rect l="T6" t="T7" r="T8" b="T9"/>
            <a:pathLst>
              <a:path w="5" h="2707">
                <a:moveTo>
                  <a:pt x="0" y="0"/>
                </a:moveTo>
                <a:lnTo>
                  <a:pt x="5" y="2707"/>
                </a:lnTo>
              </a:path>
            </a:pathLst>
          </a:custGeom>
          <a:noFill/>
          <a:ln w="9525">
            <a:solidFill>
              <a:srgbClr val="FFFF00"/>
            </a:solidFill>
            <a:round/>
            <a:headEnd/>
            <a:tailEnd/>
          </a:ln>
        </p:spPr>
        <p:txBody>
          <a:bodyPr wrap="none" tIns="0" bIns="0" anchor="ctr"/>
          <a:lstStyle/>
          <a:p>
            <a:endParaRPr lang="zh-TW" altLang="en-US"/>
          </a:p>
        </p:txBody>
      </p:sp>
      <p:sp>
        <p:nvSpPr>
          <p:cNvPr id="503818" name="Freeform 9"/>
          <p:cNvSpPr>
            <a:spLocks/>
          </p:cNvSpPr>
          <p:nvPr/>
        </p:nvSpPr>
        <p:spPr bwMode="auto">
          <a:xfrm>
            <a:off x="2365375" y="3443288"/>
            <a:ext cx="3449638" cy="7937"/>
          </a:xfrm>
          <a:custGeom>
            <a:avLst/>
            <a:gdLst>
              <a:gd name="T0" fmla="*/ 2147483647 w 3589"/>
              <a:gd name="T1" fmla="*/ 0 h 8"/>
              <a:gd name="T2" fmla="*/ 0 w 3589"/>
              <a:gd name="T3" fmla="*/ 2147483647 h 8"/>
              <a:gd name="T4" fmla="*/ 0 60000 65536"/>
              <a:gd name="T5" fmla="*/ 0 60000 65536"/>
              <a:gd name="T6" fmla="*/ 0 w 3589"/>
              <a:gd name="T7" fmla="*/ 0 h 8"/>
              <a:gd name="T8" fmla="*/ 3589 w 3589"/>
              <a:gd name="T9" fmla="*/ 8 h 8"/>
            </a:gdLst>
            <a:ahLst/>
            <a:cxnLst>
              <a:cxn ang="T4">
                <a:pos x="T0" y="T1"/>
              </a:cxn>
              <a:cxn ang="T5">
                <a:pos x="T2" y="T3"/>
              </a:cxn>
            </a:cxnLst>
            <a:rect l="T6" t="T7" r="T8" b="T9"/>
            <a:pathLst>
              <a:path w="3589" h="8">
                <a:moveTo>
                  <a:pt x="3589" y="0"/>
                </a:moveTo>
                <a:lnTo>
                  <a:pt x="0" y="8"/>
                </a:lnTo>
              </a:path>
            </a:pathLst>
          </a:custGeom>
          <a:noFill/>
          <a:ln w="9525">
            <a:solidFill>
              <a:srgbClr val="FFFF00"/>
            </a:solidFill>
            <a:round/>
            <a:headEnd/>
            <a:tailEnd/>
          </a:ln>
        </p:spPr>
        <p:txBody>
          <a:bodyPr wrap="none" tIns="0" bIns="0" anchor="ctr"/>
          <a:lstStyle/>
          <a:p>
            <a:endParaRPr lang="zh-TW" altLang="en-US"/>
          </a:p>
        </p:txBody>
      </p:sp>
      <p:sp>
        <p:nvSpPr>
          <p:cNvPr id="503819" name="Freeform 10"/>
          <p:cNvSpPr>
            <a:spLocks/>
          </p:cNvSpPr>
          <p:nvPr/>
        </p:nvSpPr>
        <p:spPr bwMode="auto">
          <a:xfrm>
            <a:off x="4095750" y="2095500"/>
            <a:ext cx="3175" cy="2673350"/>
          </a:xfrm>
          <a:custGeom>
            <a:avLst/>
            <a:gdLst>
              <a:gd name="T0" fmla="*/ 2147483647 w 4"/>
              <a:gd name="T1" fmla="*/ 0 h 3050"/>
              <a:gd name="T2" fmla="*/ 0 w 4"/>
              <a:gd name="T3" fmla="*/ 2147483647 h 3050"/>
              <a:gd name="T4" fmla="*/ 0 60000 65536"/>
              <a:gd name="T5" fmla="*/ 0 60000 65536"/>
              <a:gd name="T6" fmla="*/ 0 w 4"/>
              <a:gd name="T7" fmla="*/ 0 h 3050"/>
              <a:gd name="T8" fmla="*/ 4 w 4"/>
              <a:gd name="T9" fmla="*/ 3050 h 3050"/>
            </a:gdLst>
            <a:ahLst/>
            <a:cxnLst>
              <a:cxn ang="T4">
                <a:pos x="T0" y="T1"/>
              </a:cxn>
              <a:cxn ang="T5">
                <a:pos x="T2" y="T3"/>
              </a:cxn>
            </a:cxnLst>
            <a:rect l="T6" t="T7" r="T8" b="T9"/>
            <a:pathLst>
              <a:path w="4" h="3050">
                <a:moveTo>
                  <a:pt x="4" y="0"/>
                </a:moveTo>
                <a:lnTo>
                  <a:pt x="0" y="3050"/>
                </a:lnTo>
              </a:path>
            </a:pathLst>
          </a:custGeom>
          <a:noFill/>
          <a:ln w="9525">
            <a:solidFill>
              <a:srgbClr val="FFFF00"/>
            </a:solidFill>
            <a:round/>
            <a:headEnd/>
            <a:tailEnd/>
          </a:ln>
        </p:spPr>
        <p:txBody>
          <a:bodyPr wrap="none" tIns="0" bIns="0" anchor="ctr"/>
          <a:lstStyle/>
          <a:p>
            <a:endParaRPr lang="zh-TW" altLang="en-US"/>
          </a:p>
        </p:txBody>
      </p:sp>
      <p:sp>
        <p:nvSpPr>
          <p:cNvPr id="503820" name="Freeform 11"/>
          <p:cNvSpPr>
            <a:spLocks/>
          </p:cNvSpPr>
          <p:nvPr/>
        </p:nvSpPr>
        <p:spPr bwMode="auto">
          <a:xfrm>
            <a:off x="2382838" y="2095500"/>
            <a:ext cx="3175" cy="2708275"/>
          </a:xfrm>
          <a:custGeom>
            <a:avLst/>
            <a:gdLst>
              <a:gd name="T0" fmla="*/ 0 w 5"/>
              <a:gd name="T1" fmla="*/ 0 h 2735"/>
              <a:gd name="T2" fmla="*/ 2147483647 w 5"/>
              <a:gd name="T3" fmla="*/ 2147483647 h 2735"/>
              <a:gd name="T4" fmla="*/ 0 60000 65536"/>
              <a:gd name="T5" fmla="*/ 0 60000 65536"/>
              <a:gd name="T6" fmla="*/ 0 w 5"/>
              <a:gd name="T7" fmla="*/ 0 h 2735"/>
              <a:gd name="T8" fmla="*/ 5 w 5"/>
              <a:gd name="T9" fmla="*/ 2735 h 2735"/>
            </a:gdLst>
            <a:ahLst/>
            <a:cxnLst>
              <a:cxn ang="T4">
                <a:pos x="T0" y="T1"/>
              </a:cxn>
              <a:cxn ang="T5">
                <a:pos x="T2" y="T3"/>
              </a:cxn>
            </a:cxnLst>
            <a:rect l="T6" t="T7" r="T8" b="T9"/>
            <a:pathLst>
              <a:path w="5" h="2735">
                <a:moveTo>
                  <a:pt x="0" y="0"/>
                </a:moveTo>
                <a:lnTo>
                  <a:pt x="5" y="2735"/>
                </a:lnTo>
              </a:path>
            </a:pathLst>
          </a:custGeom>
          <a:noFill/>
          <a:ln w="9525">
            <a:solidFill>
              <a:srgbClr val="FFFF00"/>
            </a:solidFill>
            <a:round/>
            <a:headEnd/>
            <a:tailEnd/>
          </a:ln>
        </p:spPr>
        <p:txBody>
          <a:bodyPr wrap="none" tIns="0" bIns="0" anchor="ctr"/>
          <a:lstStyle/>
          <a:p>
            <a:endParaRPr lang="zh-TW" altLang="en-US"/>
          </a:p>
        </p:txBody>
      </p:sp>
      <p:grpSp>
        <p:nvGrpSpPr>
          <p:cNvPr id="2" name="Group 38"/>
          <p:cNvGrpSpPr>
            <a:grpSpLocks/>
          </p:cNvGrpSpPr>
          <p:nvPr/>
        </p:nvGrpSpPr>
        <p:grpSpPr bwMode="auto">
          <a:xfrm>
            <a:off x="2387600" y="2093913"/>
            <a:ext cx="3433763" cy="2743200"/>
            <a:chOff x="1504" y="1319"/>
            <a:chExt cx="2163" cy="1728"/>
          </a:xfrm>
        </p:grpSpPr>
        <p:sp>
          <p:nvSpPr>
            <p:cNvPr id="503829" name="Arc 20"/>
            <p:cNvSpPr>
              <a:spLocks/>
            </p:cNvSpPr>
            <p:nvPr/>
          </p:nvSpPr>
          <p:spPr bwMode="auto">
            <a:xfrm flipV="1">
              <a:off x="2584" y="2166"/>
              <a:ext cx="144" cy="13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FF00"/>
              </a:solidFill>
              <a:round/>
              <a:headEnd/>
              <a:tailEnd/>
            </a:ln>
          </p:spPr>
          <p:txBody>
            <a:bodyPr wrap="none" tIns="0" bIns="0" anchor="ctr"/>
            <a:lstStyle/>
            <a:p>
              <a:endParaRPr lang="zh-TW" altLang="en-US"/>
            </a:p>
          </p:txBody>
        </p:sp>
        <p:grpSp>
          <p:nvGrpSpPr>
            <p:cNvPr id="3" name="Group 37"/>
            <p:cNvGrpSpPr>
              <a:grpSpLocks/>
            </p:cNvGrpSpPr>
            <p:nvPr/>
          </p:nvGrpSpPr>
          <p:grpSpPr bwMode="auto">
            <a:xfrm>
              <a:off x="1504" y="1319"/>
              <a:ext cx="2163" cy="1728"/>
              <a:chOff x="1504" y="1319"/>
              <a:chExt cx="2163" cy="1728"/>
            </a:xfrm>
          </p:grpSpPr>
          <p:sp>
            <p:nvSpPr>
              <p:cNvPr id="503831" name="Arc 12"/>
              <p:cNvSpPr>
                <a:spLocks/>
              </p:cNvSpPr>
              <p:nvPr/>
            </p:nvSpPr>
            <p:spPr bwMode="auto">
              <a:xfrm rot="5390451" flipV="1">
                <a:off x="2372" y="2087"/>
                <a:ext cx="133" cy="28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FF00"/>
                </a:solidFill>
                <a:round/>
                <a:headEnd/>
                <a:tailEnd/>
              </a:ln>
            </p:spPr>
            <p:txBody>
              <a:bodyPr wrap="none" tIns="0" bIns="0" anchor="ctr"/>
              <a:lstStyle/>
              <a:p>
                <a:endParaRPr lang="zh-TW" altLang="en-US"/>
              </a:p>
            </p:txBody>
          </p:sp>
          <p:sp>
            <p:nvSpPr>
              <p:cNvPr id="503832" name="Arc 17"/>
              <p:cNvSpPr>
                <a:spLocks/>
              </p:cNvSpPr>
              <p:nvPr/>
            </p:nvSpPr>
            <p:spPr bwMode="auto">
              <a:xfrm rot="5390451" flipV="1">
                <a:off x="2239" y="2080"/>
                <a:ext cx="259" cy="43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FF00"/>
                </a:solidFill>
                <a:round/>
                <a:headEnd/>
                <a:tailEnd/>
              </a:ln>
            </p:spPr>
            <p:txBody>
              <a:bodyPr wrap="none" tIns="0" bIns="0" anchor="ctr"/>
              <a:lstStyle/>
              <a:p>
                <a:endParaRPr lang="zh-TW" altLang="en-US"/>
              </a:p>
            </p:txBody>
          </p:sp>
          <p:sp>
            <p:nvSpPr>
              <p:cNvPr id="503833" name="Arc 19"/>
              <p:cNvSpPr>
                <a:spLocks/>
              </p:cNvSpPr>
              <p:nvPr/>
            </p:nvSpPr>
            <p:spPr bwMode="auto">
              <a:xfrm rot="5390451" flipV="1">
                <a:off x="1963" y="2066"/>
                <a:ext cx="521" cy="72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FF00"/>
                </a:solidFill>
                <a:round/>
                <a:headEnd type="triangle" w="med" len="med"/>
                <a:tailEnd/>
              </a:ln>
            </p:spPr>
            <p:txBody>
              <a:bodyPr wrap="none" tIns="0" bIns="0" anchor="ctr"/>
              <a:lstStyle/>
              <a:p>
                <a:endParaRPr lang="zh-TW" altLang="en-US"/>
              </a:p>
            </p:txBody>
          </p:sp>
          <p:grpSp>
            <p:nvGrpSpPr>
              <p:cNvPr id="4" name="Group 36"/>
              <p:cNvGrpSpPr>
                <a:grpSpLocks/>
              </p:cNvGrpSpPr>
              <p:nvPr/>
            </p:nvGrpSpPr>
            <p:grpSpPr bwMode="auto">
              <a:xfrm>
                <a:off x="1504" y="1319"/>
                <a:ext cx="2163" cy="1728"/>
                <a:chOff x="1504" y="1319"/>
                <a:chExt cx="2163" cy="1728"/>
              </a:xfrm>
            </p:grpSpPr>
            <p:sp>
              <p:nvSpPr>
                <p:cNvPr id="503835" name="Arc 13"/>
                <p:cNvSpPr>
                  <a:spLocks/>
                </p:cNvSpPr>
                <p:nvPr/>
              </p:nvSpPr>
              <p:spPr bwMode="auto">
                <a:xfrm rot="5390451" flipH="1" flipV="1">
                  <a:off x="2522" y="1958"/>
                  <a:ext cx="130" cy="289"/>
                </a:xfrm>
                <a:custGeom>
                  <a:avLst/>
                  <a:gdLst>
                    <a:gd name="T0" fmla="*/ 0 w 21600"/>
                    <a:gd name="T1" fmla="*/ 0 h 43196"/>
                    <a:gd name="T2" fmla="*/ 0 w 21600"/>
                    <a:gd name="T3" fmla="*/ 0 h 43196"/>
                    <a:gd name="T4" fmla="*/ 0 w 21600"/>
                    <a:gd name="T5" fmla="*/ 0 h 43196"/>
                    <a:gd name="T6" fmla="*/ 0 60000 65536"/>
                    <a:gd name="T7" fmla="*/ 0 60000 65536"/>
                    <a:gd name="T8" fmla="*/ 0 60000 65536"/>
                    <a:gd name="T9" fmla="*/ 0 w 21600"/>
                    <a:gd name="T10" fmla="*/ 0 h 43196"/>
                    <a:gd name="T11" fmla="*/ 21600 w 21600"/>
                    <a:gd name="T12" fmla="*/ 43196 h 43196"/>
                  </a:gdLst>
                  <a:ahLst/>
                  <a:cxnLst>
                    <a:cxn ang="T6">
                      <a:pos x="T0" y="T1"/>
                    </a:cxn>
                    <a:cxn ang="T7">
                      <a:pos x="T2" y="T3"/>
                    </a:cxn>
                    <a:cxn ang="T8">
                      <a:pos x="T4" y="T5"/>
                    </a:cxn>
                  </a:cxnLst>
                  <a:rect l="T9" t="T10" r="T11" b="T12"/>
                  <a:pathLst>
                    <a:path w="21600" h="43196" fill="none" extrusionOk="0">
                      <a:moveTo>
                        <a:pt x="-1" y="0"/>
                      </a:moveTo>
                      <a:cubicBezTo>
                        <a:pt x="11929" y="0"/>
                        <a:pt x="21600" y="9670"/>
                        <a:pt x="21600" y="21600"/>
                      </a:cubicBezTo>
                      <a:cubicBezTo>
                        <a:pt x="21600" y="33365"/>
                        <a:pt x="12183" y="42967"/>
                        <a:pt x="419" y="43195"/>
                      </a:cubicBezTo>
                    </a:path>
                    <a:path w="21600" h="43196" stroke="0" extrusionOk="0">
                      <a:moveTo>
                        <a:pt x="-1" y="0"/>
                      </a:moveTo>
                      <a:cubicBezTo>
                        <a:pt x="11929" y="0"/>
                        <a:pt x="21600" y="9670"/>
                        <a:pt x="21600" y="21600"/>
                      </a:cubicBezTo>
                      <a:cubicBezTo>
                        <a:pt x="21600" y="33365"/>
                        <a:pt x="12183" y="42967"/>
                        <a:pt x="419" y="43195"/>
                      </a:cubicBezTo>
                      <a:lnTo>
                        <a:pt x="0" y="21600"/>
                      </a:lnTo>
                      <a:close/>
                    </a:path>
                  </a:pathLst>
                </a:custGeom>
                <a:noFill/>
                <a:ln w="9525">
                  <a:solidFill>
                    <a:srgbClr val="FFFF00"/>
                  </a:solidFill>
                  <a:round/>
                  <a:headEnd/>
                  <a:tailEnd/>
                </a:ln>
              </p:spPr>
              <p:txBody>
                <a:bodyPr wrap="none" tIns="0" bIns="0" anchor="ctr"/>
                <a:lstStyle/>
                <a:p>
                  <a:endParaRPr lang="zh-TW" altLang="en-US"/>
                </a:p>
              </p:txBody>
            </p:sp>
            <p:sp>
              <p:nvSpPr>
                <p:cNvPr id="503836" name="Arc 14"/>
                <p:cNvSpPr>
                  <a:spLocks/>
                </p:cNvSpPr>
                <p:nvPr/>
              </p:nvSpPr>
              <p:spPr bwMode="auto">
                <a:xfrm rot="5390451" flipH="1" flipV="1">
                  <a:off x="2326" y="1876"/>
                  <a:ext cx="520" cy="577"/>
                </a:xfrm>
                <a:custGeom>
                  <a:avLst/>
                  <a:gdLst>
                    <a:gd name="T0" fmla="*/ 0 w 43200"/>
                    <a:gd name="T1" fmla="*/ 0 h 43200"/>
                    <a:gd name="T2" fmla="*/ 0 w 43200"/>
                    <a:gd name="T3" fmla="*/ 0 h 43200"/>
                    <a:gd name="T4" fmla="*/ 0 w 43200"/>
                    <a:gd name="T5" fmla="*/ 0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21454"/>
                        <a:pt x="1" y="21309"/>
                        <a:pt x="4" y="21164"/>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21454"/>
                        <a:pt x="1" y="21309"/>
                        <a:pt x="4" y="21164"/>
                      </a:cubicBezTo>
                      <a:lnTo>
                        <a:pt x="21600" y="21600"/>
                      </a:lnTo>
                      <a:close/>
                    </a:path>
                  </a:pathLst>
                </a:custGeom>
                <a:noFill/>
                <a:ln w="9525">
                  <a:solidFill>
                    <a:srgbClr val="FFFF00"/>
                  </a:solidFill>
                  <a:round/>
                  <a:headEnd/>
                  <a:tailEnd/>
                </a:ln>
              </p:spPr>
              <p:txBody>
                <a:bodyPr wrap="none" tIns="0" bIns="0" anchor="ctr"/>
                <a:lstStyle/>
                <a:p>
                  <a:endParaRPr lang="zh-TW" altLang="en-US"/>
                </a:p>
              </p:txBody>
            </p:sp>
            <p:sp>
              <p:nvSpPr>
                <p:cNvPr id="503837" name="Arc 15"/>
                <p:cNvSpPr>
                  <a:spLocks/>
                </p:cNvSpPr>
                <p:nvPr/>
              </p:nvSpPr>
              <p:spPr bwMode="auto">
                <a:xfrm rot="5390451" flipH="1" flipV="1">
                  <a:off x="2195" y="1733"/>
                  <a:ext cx="781" cy="865"/>
                </a:xfrm>
                <a:custGeom>
                  <a:avLst/>
                  <a:gdLst>
                    <a:gd name="T0" fmla="*/ 0 w 43200"/>
                    <a:gd name="T1" fmla="*/ 0 h 43200"/>
                    <a:gd name="T2" fmla="*/ 0 w 43200"/>
                    <a:gd name="T3" fmla="*/ 0 h 43200"/>
                    <a:gd name="T4" fmla="*/ 0 w 43200"/>
                    <a:gd name="T5" fmla="*/ 0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21552"/>
                        <a:pt x="0" y="21504"/>
                        <a:pt x="0" y="21456"/>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21552"/>
                        <a:pt x="0" y="21504"/>
                        <a:pt x="0" y="21456"/>
                      </a:cubicBezTo>
                      <a:lnTo>
                        <a:pt x="21600" y="21600"/>
                      </a:lnTo>
                      <a:close/>
                    </a:path>
                  </a:pathLst>
                </a:custGeom>
                <a:noFill/>
                <a:ln w="9525">
                  <a:solidFill>
                    <a:srgbClr val="FFFF00"/>
                  </a:solidFill>
                  <a:round/>
                  <a:headEnd/>
                  <a:tailEnd/>
                </a:ln>
              </p:spPr>
              <p:txBody>
                <a:bodyPr wrap="none" tIns="0" bIns="0" anchor="ctr"/>
                <a:lstStyle/>
                <a:p>
                  <a:endParaRPr lang="zh-TW" altLang="en-US"/>
                </a:p>
              </p:txBody>
            </p:sp>
            <p:sp>
              <p:nvSpPr>
                <p:cNvPr id="503838" name="Arc 16"/>
                <p:cNvSpPr>
                  <a:spLocks/>
                </p:cNvSpPr>
                <p:nvPr/>
              </p:nvSpPr>
              <p:spPr bwMode="auto">
                <a:xfrm rot="5390451" flipH="1" flipV="1">
                  <a:off x="2066" y="1589"/>
                  <a:ext cx="1042" cy="1153"/>
                </a:xfrm>
                <a:custGeom>
                  <a:avLst/>
                  <a:gdLst>
                    <a:gd name="T0" fmla="*/ 0 w 43200"/>
                    <a:gd name="T1" fmla="*/ 0 h 43200"/>
                    <a:gd name="T2" fmla="*/ 0 w 43200"/>
                    <a:gd name="T3" fmla="*/ 0 h 43200"/>
                    <a:gd name="T4" fmla="*/ 0 w 43200"/>
                    <a:gd name="T5" fmla="*/ 0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20728"/>
                        <a:pt x="52" y="19858"/>
                        <a:pt x="157" y="18992"/>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20728"/>
                        <a:pt x="52" y="19858"/>
                        <a:pt x="157" y="18992"/>
                      </a:cubicBezTo>
                      <a:lnTo>
                        <a:pt x="21600" y="21600"/>
                      </a:lnTo>
                      <a:close/>
                    </a:path>
                  </a:pathLst>
                </a:custGeom>
                <a:noFill/>
                <a:ln w="9525">
                  <a:solidFill>
                    <a:srgbClr val="FFFF00"/>
                  </a:solidFill>
                  <a:round/>
                  <a:headEnd/>
                  <a:tailEnd/>
                </a:ln>
              </p:spPr>
              <p:txBody>
                <a:bodyPr wrap="none" tIns="0" bIns="0" anchor="ctr"/>
                <a:lstStyle/>
                <a:p>
                  <a:endParaRPr lang="zh-TW" altLang="en-US"/>
                </a:p>
              </p:txBody>
            </p:sp>
            <p:sp>
              <p:nvSpPr>
                <p:cNvPr id="503839" name="Arc 18"/>
                <p:cNvSpPr>
                  <a:spLocks/>
                </p:cNvSpPr>
                <p:nvPr/>
              </p:nvSpPr>
              <p:spPr bwMode="auto">
                <a:xfrm rot="5390451" flipV="1">
                  <a:off x="2102" y="2073"/>
                  <a:ext cx="390" cy="57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FF00"/>
                  </a:solidFill>
                  <a:round/>
                  <a:headEnd/>
                  <a:tailEnd/>
                </a:ln>
              </p:spPr>
              <p:txBody>
                <a:bodyPr wrap="none" tIns="0" bIns="0" anchor="ctr"/>
                <a:lstStyle/>
                <a:p>
                  <a:endParaRPr lang="zh-TW" altLang="en-US"/>
                </a:p>
              </p:txBody>
            </p:sp>
            <p:sp>
              <p:nvSpPr>
                <p:cNvPr id="503840" name="Text Box 21"/>
                <p:cNvSpPr txBox="1">
                  <a:spLocks noChangeArrowheads="1"/>
                </p:cNvSpPr>
                <p:nvPr/>
              </p:nvSpPr>
              <p:spPr bwMode="auto">
                <a:xfrm>
                  <a:off x="1504" y="2817"/>
                  <a:ext cx="649" cy="230"/>
                </a:xfrm>
                <a:prstGeom prst="rect">
                  <a:avLst/>
                </a:prstGeom>
                <a:noFill/>
                <a:ln w="9525">
                  <a:noFill/>
                  <a:miter lim="800000"/>
                  <a:headEnd/>
                  <a:tailEnd/>
                </a:ln>
              </p:spPr>
              <p:txBody>
                <a:bodyPr tIns="0" bIns="0">
                  <a:spAutoFit/>
                </a:bodyPr>
                <a:lstStyle/>
                <a:p>
                  <a:r>
                    <a:rPr lang="zh-TW" altLang="en-US" sz="2400" b="1">
                      <a:solidFill>
                        <a:srgbClr val="FFFF00"/>
                      </a:solidFill>
                      <a:latin typeface="Times New Roman" pitchFamily="18" charset="0"/>
                      <a:ea typeface="標楷體" pitchFamily="65" charset="-120"/>
                    </a:rPr>
                    <a:t>內化</a:t>
                  </a:r>
                  <a:endParaRPr lang="zh-TW" altLang="en-US" sz="2400" b="1">
                    <a:solidFill>
                      <a:srgbClr val="000000"/>
                    </a:solidFill>
                    <a:latin typeface="Times New Roman" pitchFamily="18" charset="0"/>
                    <a:ea typeface="標楷體" pitchFamily="65" charset="-120"/>
                  </a:endParaRPr>
                </a:p>
              </p:txBody>
            </p:sp>
            <p:sp>
              <p:nvSpPr>
                <p:cNvPr id="503841" name="Text Box 22"/>
                <p:cNvSpPr txBox="1">
                  <a:spLocks noChangeArrowheads="1"/>
                </p:cNvSpPr>
                <p:nvPr/>
              </p:nvSpPr>
              <p:spPr bwMode="auto">
                <a:xfrm>
                  <a:off x="2795" y="2817"/>
                  <a:ext cx="872" cy="230"/>
                </a:xfrm>
                <a:prstGeom prst="rect">
                  <a:avLst/>
                </a:prstGeom>
                <a:noFill/>
                <a:ln w="9525">
                  <a:noFill/>
                  <a:miter lim="800000"/>
                  <a:headEnd/>
                  <a:tailEnd/>
                </a:ln>
              </p:spPr>
              <p:txBody>
                <a:bodyPr tIns="0" bIns="0">
                  <a:spAutoFit/>
                </a:bodyPr>
                <a:lstStyle/>
                <a:p>
                  <a:pPr algn="r"/>
                  <a:r>
                    <a:rPr lang="zh-TW" altLang="en-US" sz="2400" b="1">
                      <a:solidFill>
                        <a:srgbClr val="FFFF00"/>
                      </a:solidFill>
                      <a:latin typeface="Times New Roman" pitchFamily="18" charset="0"/>
                      <a:ea typeface="標楷體" pitchFamily="65" charset="-120"/>
                    </a:rPr>
                    <a:t>組合化</a:t>
                  </a:r>
                  <a:endParaRPr lang="zh-TW" altLang="en-US" sz="2400" b="1">
                    <a:solidFill>
                      <a:srgbClr val="000000"/>
                    </a:solidFill>
                    <a:latin typeface="Times New Roman" pitchFamily="18" charset="0"/>
                    <a:ea typeface="標楷體" pitchFamily="65" charset="-120"/>
                  </a:endParaRPr>
                </a:p>
              </p:txBody>
            </p:sp>
            <p:sp>
              <p:nvSpPr>
                <p:cNvPr id="503842" name="Text Box 23"/>
                <p:cNvSpPr txBox="1">
                  <a:spLocks noChangeArrowheads="1"/>
                </p:cNvSpPr>
                <p:nvPr/>
              </p:nvSpPr>
              <p:spPr bwMode="auto">
                <a:xfrm>
                  <a:off x="3018" y="1319"/>
                  <a:ext cx="649" cy="230"/>
                </a:xfrm>
                <a:prstGeom prst="rect">
                  <a:avLst/>
                </a:prstGeom>
                <a:noFill/>
                <a:ln w="9525">
                  <a:noFill/>
                  <a:miter lim="800000"/>
                  <a:headEnd/>
                  <a:tailEnd/>
                </a:ln>
              </p:spPr>
              <p:txBody>
                <a:bodyPr tIns="0" bIns="0">
                  <a:spAutoFit/>
                </a:bodyPr>
                <a:lstStyle/>
                <a:p>
                  <a:pPr algn="r"/>
                  <a:r>
                    <a:rPr lang="zh-TW" altLang="en-US" sz="2400" b="1">
                      <a:solidFill>
                        <a:srgbClr val="FFFF00"/>
                      </a:solidFill>
                      <a:latin typeface="Times New Roman" pitchFamily="18" charset="0"/>
                      <a:ea typeface="標楷體" pitchFamily="65" charset="-120"/>
                    </a:rPr>
                    <a:t>外化</a:t>
                  </a:r>
                  <a:endParaRPr lang="zh-TW" altLang="en-US" sz="2400" b="1">
                    <a:solidFill>
                      <a:srgbClr val="000000"/>
                    </a:solidFill>
                    <a:latin typeface="Times New Roman" pitchFamily="18" charset="0"/>
                    <a:ea typeface="標楷體" pitchFamily="65" charset="-120"/>
                  </a:endParaRPr>
                </a:p>
              </p:txBody>
            </p:sp>
            <p:sp>
              <p:nvSpPr>
                <p:cNvPr id="503843" name="Text Box 24"/>
                <p:cNvSpPr txBox="1">
                  <a:spLocks noChangeArrowheads="1"/>
                </p:cNvSpPr>
                <p:nvPr/>
              </p:nvSpPr>
              <p:spPr bwMode="auto">
                <a:xfrm>
                  <a:off x="1504" y="1319"/>
                  <a:ext cx="865" cy="230"/>
                </a:xfrm>
                <a:prstGeom prst="rect">
                  <a:avLst/>
                </a:prstGeom>
                <a:noFill/>
                <a:ln w="9525">
                  <a:noFill/>
                  <a:miter lim="800000"/>
                  <a:headEnd/>
                  <a:tailEnd/>
                </a:ln>
              </p:spPr>
              <p:txBody>
                <a:bodyPr tIns="0" bIns="0">
                  <a:spAutoFit/>
                </a:bodyPr>
                <a:lstStyle/>
                <a:p>
                  <a:r>
                    <a:rPr lang="zh-TW" altLang="en-US" sz="2400" b="1">
                      <a:solidFill>
                        <a:srgbClr val="FFFF00"/>
                      </a:solidFill>
                      <a:latin typeface="Times New Roman" pitchFamily="18" charset="0"/>
                      <a:ea typeface="標楷體" pitchFamily="65" charset="-120"/>
                    </a:rPr>
                    <a:t>社會化</a:t>
                  </a:r>
                </a:p>
              </p:txBody>
            </p:sp>
          </p:grpSp>
        </p:grpSp>
      </p:grpSp>
      <p:sp>
        <p:nvSpPr>
          <p:cNvPr id="503822" name="Arc 25"/>
          <p:cNvSpPr>
            <a:spLocks/>
          </p:cNvSpPr>
          <p:nvPr/>
        </p:nvSpPr>
        <p:spPr bwMode="auto">
          <a:xfrm flipV="1">
            <a:off x="5476875" y="4470400"/>
            <a:ext cx="915988" cy="82708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FF00"/>
            </a:solidFill>
            <a:round/>
            <a:headEnd type="triangle" w="med" len="med"/>
            <a:tailEnd/>
          </a:ln>
        </p:spPr>
        <p:txBody>
          <a:bodyPr wrap="none" tIns="0" bIns="0" anchor="ctr"/>
          <a:lstStyle/>
          <a:p>
            <a:endParaRPr lang="zh-TW" altLang="en-US"/>
          </a:p>
        </p:txBody>
      </p:sp>
      <p:sp>
        <p:nvSpPr>
          <p:cNvPr id="503823" name="Arc 26"/>
          <p:cNvSpPr>
            <a:spLocks/>
          </p:cNvSpPr>
          <p:nvPr/>
        </p:nvSpPr>
        <p:spPr bwMode="auto">
          <a:xfrm rot="10800000" flipV="1">
            <a:off x="1816100" y="1579563"/>
            <a:ext cx="912813" cy="8255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FF00"/>
            </a:solidFill>
            <a:round/>
            <a:headEnd type="triangle" w="med" len="med"/>
            <a:tailEnd/>
          </a:ln>
        </p:spPr>
        <p:txBody>
          <a:bodyPr wrap="none" tIns="0" bIns="0" anchor="ctr"/>
          <a:lstStyle/>
          <a:p>
            <a:endParaRPr lang="zh-TW" altLang="en-US"/>
          </a:p>
        </p:txBody>
      </p:sp>
      <p:sp>
        <p:nvSpPr>
          <p:cNvPr id="503824" name="Arc 27"/>
          <p:cNvSpPr>
            <a:spLocks/>
          </p:cNvSpPr>
          <p:nvPr/>
        </p:nvSpPr>
        <p:spPr bwMode="auto">
          <a:xfrm rot="16244644" flipV="1">
            <a:off x="5522119" y="1534319"/>
            <a:ext cx="825500" cy="91598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FF00"/>
            </a:solidFill>
            <a:round/>
            <a:headEnd type="triangle" w="med" len="med"/>
            <a:tailEnd/>
          </a:ln>
        </p:spPr>
        <p:txBody>
          <a:bodyPr rot="10800000" vert="eaVert" wrap="none" tIns="0" bIns="0" anchor="ctr"/>
          <a:lstStyle/>
          <a:p>
            <a:endParaRPr lang="zh-TW" altLang="en-US"/>
          </a:p>
        </p:txBody>
      </p:sp>
      <p:sp>
        <p:nvSpPr>
          <p:cNvPr id="503825" name="Arc 28"/>
          <p:cNvSpPr>
            <a:spLocks/>
          </p:cNvSpPr>
          <p:nvPr/>
        </p:nvSpPr>
        <p:spPr bwMode="auto">
          <a:xfrm rot="5400000" flipV="1">
            <a:off x="1858963" y="4427537"/>
            <a:ext cx="827088" cy="912813"/>
          </a:xfrm>
          <a:custGeom>
            <a:avLst/>
            <a:gdLst>
              <a:gd name="T0" fmla="*/ 0 w 21601"/>
              <a:gd name="T1" fmla="*/ 0 h 21600"/>
              <a:gd name="T2" fmla="*/ 2147483647 w 21601"/>
              <a:gd name="T3" fmla="*/ 2147483647 h 21600"/>
              <a:gd name="T4" fmla="*/ 2147483647 w 21601"/>
              <a:gd name="T5" fmla="*/ 2147483647 h 21600"/>
              <a:gd name="T6" fmla="*/ 0 60000 65536"/>
              <a:gd name="T7" fmla="*/ 0 60000 65536"/>
              <a:gd name="T8" fmla="*/ 0 60000 65536"/>
              <a:gd name="T9" fmla="*/ 0 w 21601"/>
              <a:gd name="T10" fmla="*/ 0 h 21600"/>
              <a:gd name="T11" fmla="*/ 21601 w 21601"/>
              <a:gd name="T12" fmla="*/ 21600 h 21600"/>
            </a:gdLst>
            <a:ahLst/>
            <a:cxnLst>
              <a:cxn ang="T6">
                <a:pos x="T0" y="T1"/>
              </a:cxn>
              <a:cxn ang="T7">
                <a:pos x="T2" y="T3"/>
              </a:cxn>
              <a:cxn ang="T8">
                <a:pos x="T4" y="T5"/>
              </a:cxn>
            </a:cxnLst>
            <a:rect l="T9" t="T10" r="T11" b="T12"/>
            <a:pathLst>
              <a:path w="21601" h="21600" fill="none" extrusionOk="0">
                <a:moveTo>
                  <a:pt x="0" y="0"/>
                </a:moveTo>
                <a:cubicBezTo>
                  <a:pt x="0" y="0"/>
                  <a:pt x="0" y="-1"/>
                  <a:pt x="1" y="0"/>
                </a:cubicBezTo>
                <a:cubicBezTo>
                  <a:pt x="11930" y="0"/>
                  <a:pt x="21601" y="9670"/>
                  <a:pt x="21601" y="21600"/>
                </a:cubicBezTo>
              </a:path>
              <a:path w="21601" h="21600" stroke="0" extrusionOk="0">
                <a:moveTo>
                  <a:pt x="0" y="0"/>
                </a:moveTo>
                <a:cubicBezTo>
                  <a:pt x="0" y="0"/>
                  <a:pt x="0" y="-1"/>
                  <a:pt x="1" y="0"/>
                </a:cubicBezTo>
                <a:cubicBezTo>
                  <a:pt x="11930" y="0"/>
                  <a:pt x="21601" y="9670"/>
                  <a:pt x="21601" y="21600"/>
                </a:cubicBezTo>
                <a:lnTo>
                  <a:pt x="1" y="21600"/>
                </a:lnTo>
                <a:close/>
              </a:path>
            </a:pathLst>
          </a:custGeom>
          <a:noFill/>
          <a:ln w="9525">
            <a:solidFill>
              <a:srgbClr val="FFFF00"/>
            </a:solidFill>
            <a:round/>
            <a:headEnd type="triangle" w="med" len="med"/>
            <a:tailEnd/>
          </a:ln>
        </p:spPr>
        <p:txBody>
          <a:bodyPr wrap="none" tIns="0" bIns="0" anchor="ctr"/>
          <a:lstStyle/>
          <a:p>
            <a:endParaRPr lang="zh-TW" altLang="en-US"/>
          </a:p>
        </p:txBody>
      </p:sp>
      <p:sp>
        <p:nvSpPr>
          <p:cNvPr id="503826" name="Text Box 29"/>
          <p:cNvSpPr txBox="1">
            <a:spLocks noChangeArrowheads="1"/>
          </p:cNvSpPr>
          <p:nvPr/>
        </p:nvSpPr>
        <p:spPr bwMode="auto">
          <a:xfrm>
            <a:off x="381000" y="3130550"/>
            <a:ext cx="2006600" cy="1095375"/>
          </a:xfrm>
          <a:prstGeom prst="rect">
            <a:avLst/>
          </a:prstGeom>
          <a:noFill/>
          <a:ln w="9525">
            <a:noFill/>
            <a:miter lim="800000"/>
            <a:headEnd/>
            <a:tailEnd/>
          </a:ln>
        </p:spPr>
        <p:txBody>
          <a:bodyPr tIns="0" bIns="0">
            <a:spAutoFit/>
          </a:bodyPr>
          <a:lstStyle/>
          <a:p>
            <a:pPr algn="ctr"/>
            <a:r>
              <a:rPr lang="zh-TW" altLang="en-US" sz="2400" b="1">
                <a:solidFill>
                  <a:srgbClr val="FFFF00"/>
                </a:solidFill>
                <a:latin typeface="Times New Roman" pitchFamily="18" charset="0"/>
                <a:ea typeface="標楷體" pitchFamily="65" charset="-120"/>
              </a:rPr>
              <a:t>建立領域</a:t>
            </a:r>
          </a:p>
          <a:p>
            <a:pPr algn="ctr"/>
            <a:r>
              <a:rPr lang="en-US" altLang="zh-TW" sz="2400" b="1">
                <a:solidFill>
                  <a:srgbClr val="FFFF00"/>
                </a:solidFill>
                <a:latin typeface="Times New Roman" pitchFamily="18" charset="0"/>
                <a:ea typeface="標楷體" pitchFamily="65" charset="-120"/>
              </a:rPr>
              <a:t>(Field building)</a:t>
            </a:r>
            <a:endParaRPr lang="en-US" altLang="zh-TW" sz="2400" b="1">
              <a:solidFill>
                <a:srgbClr val="000000"/>
              </a:solidFill>
              <a:latin typeface="Times New Roman" pitchFamily="18" charset="0"/>
              <a:ea typeface="標楷體" pitchFamily="65" charset="-120"/>
            </a:endParaRPr>
          </a:p>
        </p:txBody>
      </p:sp>
      <p:sp>
        <p:nvSpPr>
          <p:cNvPr id="503827" name="Text Box 30"/>
          <p:cNvSpPr txBox="1">
            <a:spLocks noChangeArrowheads="1"/>
          </p:cNvSpPr>
          <p:nvPr/>
        </p:nvSpPr>
        <p:spPr bwMode="auto">
          <a:xfrm>
            <a:off x="2919413" y="4757738"/>
            <a:ext cx="2306637" cy="1095375"/>
          </a:xfrm>
          <a:prstGeom prst="rect">
            <a:avLst/>
          </a:prstGeom>
          <a:noFill/>
          <a:ln w="9525">
            <a:noFill/>
            <a:miter lim="800000"/>
            <a:headEnd/>
            <a:tailEnd/>
          </a:ln>
        </p:spPr>
        <p:txBody>
          <a:bodyPr tIns="0" bIns="0">
            <a:spAutoFit/>
          </a:bodyPr>
          <a:lstStyle/>
          <a:p>
            <a:pPr algn="ctr"/>
            <a:r>
              <a:rPr lang="zh-TW" altLang="en-US" sz="2400" b="1">
                <a:solidFill>
                  <a:srgbClr val="FFFF00"/>
                </a:solidFill>
                <a:latin typeface="Times New Roman" pitchFamily="18" charset="0"/>
                <a:ea typeface="標楷體" pitchFamily="65" charset="-120"/>
              </a:rPr>
              <a:t>做中學</a:t>
            </a:r>
          </a:p>
          <a:p>
            <a:pPr algn="ctr"/>
            <a:r>
              <a:rPr lang="en-US" altLang="zh-TW" sz="2400" b="1">
                <a:solidFill>
                  <a:srgbClr val="FFFF00"/>
                </a:solidFill>
                <a:latin typeface="Times New Roman" pitchFamily="18" charset="0"/>
                <a:ea typeface="標楷體" pitchFamily="65" charset="-120"/>
              </a:rPr>
              <a:t>(Learning by doing)</a:t>
            </a:r>
          </a:p>
        </p:txBody>
      </p:sp>
      <p:sp>
        <p:nvSpPr>
          <p:cNvPr id="503828" name="Text Box 31"/>
          <p:cNvSpPr txBox="1">
            <a:spLocks noChangeArrowheads="1"/>
          </p:cNvSpPr>
          <p:nvPr/>
        </p:nvSpPr>
        <p:spPr bwMode="auto">
          <a:xfrm>
            <a:off x="1295400" y="5867400"/>
            <a:ext cx="6019800" cy="457200"/>
          </a:xfrm>
          <a:prstGeom prst="rect">
            <a:avLst/>
          </a:prstGeom>
          <a:noFill/>
          <a:ln w="9525">
            <a:noFill/>
            <a:miter lim="800000"/>
            <a:headEnd/>
            <a:tailEnd/>
          </a:ln>
        </p:spPr>
        <p:txBody>
          <a:bodyPr>
            <a:spAutoFit/>
          </a:bodyPr>
          <a:lstStyle/>
          <a:p>
            <a:pPr algn="ctr">
              <a:spcBef>
                <a:spcPct val="50000"/>
              </a:spcBef>
            </a:pPr>
            <a:r>
              <a:rPr lang="zh-TW" altLang="en-US" sz="2400">
                <a:solidFill>
                  <a:srgbClr val="FFFF00"/>
                </a:solidFill>
                <a:latin typeface="Times New Roman" pitchFamily="18" charset="0"/>
                <a:ea typeface="標楷體" pitchFamily="65" charset="-120"/>
              </a:rPr>
              <a:t>（資料來源：</a:t>
            </a:r>
            <a:r>
              <a:rPr lang="en-US" altLang="zh-TW" sz="2400">
                <a:solidFill>
                  <a:srgbClr val="FFFF00"/>
                </a:solidFill>
                <a:latin typeface="Times New Roman" pitchFamily="18" charset="0"/>
                <a:ea typeface="標楷體" pitchFamily="65" charset="-120"/>
              </a:rPr>
              <a:t>Nonaka </a:t>
            </a:r>
            <a:r>
              <a:rPr lang="en-US" altLang="zh-TW" sz="2400" i="1">
                <a:solidFill>
                  <a:srgbClr val="FFFF00"/>
                </a:solidFill>
                <a:latin typeface="Times New Roman" pitchFamily="18" charset="0"/>
                <a:ea typeface="標楷體" pitchFamily="65" charset="-120"/>
              </a:rPr>
              <a:t>et al</a:t>
            </a:r>
            <a:r>
              <a:rPr lang="en-US" altLang="zh-TW" sz="2400">
                <a:solidFill>
                  <a:srgbClr val="FFFF00"/>
                </a:solidFill>
                <a:latin typeface="Times New Roman" pitchFamily="18" charset="0"/>
                <a:ea typeface="標楷體" pitchFamily="65" charset="-120"/>
              </a:rPr>
              <a:t>.,1996</a:t>
            </a:r>
            <a:r>
              <a:rPr lang="zh-TW" altLang="en-US" sz="2400">
                <a:solidFill>
                  <a:srgbClr val="FFFF00"/>
                </a:solidFill>
                <a:latin typeface="Times New Roman" pitchFamily="18" charset="0"/>
                <a:ea typeface="標楷體" pitchFamily="65" charset="-12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80851DA5-678C-4A0D-90CD-001F7FA3AD00}" type="slidenum">
              <a:rPr lang="en-US" altLang="zh-TW"/>
              <a:pPr>
                <a:defRPr/>
              </a:pPr>
              <a:t>7</a:t>
            </a:fld>
            <a:endParaRPr lang="en-US" altLang="zh-TW"/>
          </a:p>
        </p:txBody>
      </p:sp>
      <p:sp>
        <p:nvSpPr>
          <p:cNvPr id="1910790" name="Rectangle 6"/>
          <p:cNvSpPr>
            <a:spLocks noGrp="1" noChangeArrowheads="1"/>
          </p:cNvSpPr>
          <p:nvPr>
            <p:ph type="title"/>
          </p:nvPr>
        </p:nvSpPr>
        <p:spPr/>
        <p:txBody>
          <a:bodyPr/>
          <a:lstStyle/>
          <a:p>
            <a:pPr eaLnBrk="1" hangingPunct="1">
              <a:defRPr/>
            </a:pPr>
            <a:r>
              <a:rPr lang="zh-TW" altLang="en-US" smtClean="0"/>
              <a:t>慈濟的知識螺旋</a:t>
            </a:r>
          </a:p>
        </p:txBody>
      </p:sp>
      <p:pic>
        <p:nvPicPr>
          <p:cNvPr id="504836" name="Picture 5"/>
          <p:cNvPicPr>
            <a:picLocks noChangeAspect="1" noChangeArrowheads="1"/>
          </p:cNvPicPr>
          <p:nvPr>
            <p:ph idx="1"/>
          </p:nvPr>
        </p:nvPicPr>
        <p:blipFill>
          <a:blip r:embed="rId2"/>
          <a:srcRect/>
          <a:stretch>
            <a:fillRect/>
          </a:stretch>
        </p:blipFill>
        <p:spPr>
          <a:xfrm>
            <a:off x="2160588" y="863600"/>
            <a:ext cx="4662487" cy="5356225"/>
          </a:xfrm>
          <a:noFill/>
        </p:spPr>
      </p:pic>
      <p:sp>
        <p:nvSpPr>
          <p:cNvPr id="504837" name="Text Box 8"/>
          <p:cNvSpPr txBox="1">
            <a:spLocks noChangeArrowheads="1"/>
          </p:cNvSpPr>
          <p:nvPr/>
        </p:nvSpPr>
        <p:spPr bwMode="auto">
          <a:xfrm>
            <a:off x="3446463" y="6219825"/>
            <a:ext cx="2139950" cy="304800"/>
          </a:xfrm>
          <a:prstGeom prst="rect">
            <a:avLst/>
          </a:prstGeom>
          <a:noFill/>
          <a:ln w="9525">
            <a:noFill/>
            <a:miter lim="800000"/>
            <a:headEnd/>
            <a:tailEnd/>
          </a:ln>
        </p:spPr>
        <p:txBody>
          <a:bodyPr wrap="none">
            <a:spAutoFit/>
          </a:bodyPr>
          <a:lstStyle/>
          <a:p>
            <a:r>
              <a:rPr lang="zh-TW" altLang="en-US" sz="1400">
                <a:latin typeface="Times New Roman" pitchFamily="18" charset="0"/>
                <a:ea typeface="標楷體" pitchFamily="65" charset="-120"/>
              </a:rPr>
              <a:t>資料來源：郭素芳，</a:t>
            </a:r>
            <a:r>
              <a:rPr lang="en-US" altLang="zh-TW" sz="1400">
                <a:latin typeface="Times New Roman" pitchFamily="18" charset="0"/>
                <a:ea typeface="標楷體" pitchFamily="65" charset="-120"/>
              </a:rPr>
              <a:t>2000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投影片編號版面配置區 5"/>
          <p:cNvSpPr>
            <a:spLocks noGrp="1"/>
          </p:cNvSpPr>
          <p:nvPr>
            <p:ph type="sldNum" sz="quarter" idx="12"/>
          </p:nvPr>
        </p:nvSpPr>
        <p:spPr/>
        <p:txBody>
          <a:bodyPr/>
          <a:lstStyle/>
          <a:p>
            <a:pPr>
              <a:defRPr/>
            </a:pPr>
            <a:fld id="{EB246A3C-F4D7-4DB6-AA32-7CE9F7032833}" type="slidenum">
              <a:rPr lang="en-US" altLang="zh-TW"/>
              <a:pPr>
                <a:defRPr/>
              </a:pPr>
              <a:t>8</a:t>
            </a:fld>
            <a:endParaRPr lang="en-US" altLang="zh-TW"/>
          </a:p>
        </p:txBody>
      </p:sp>
      <p:sp>
        <p:nvSpPr>
          <p:cNvPr id="1623062" name="AutoShape 22"/>
          <p:cNvSpPr>
            <a:spLocks noChangeArrowheads="1"/>
          </p:cNvSpPr>
          <p:nvPr/>
        </p:nvSpPr>
        <p:spPr bwMode="auto">
          <a:xfrm rot="10800000" flipH="1">
            <a:off x="2967038" y="5153025"/>
            <a:ext cx="3721100" cy="625475"/>
          </a:xfrm>
          <a:prstGeom prst="wedgeRoundRectCallout">
            <a:avLst>
              <a:gd name="adj1" fmla="val -20880"/>
              <a:gd name="adj2" fmla="val 66667"/>
              <a:gd name="adj3" fmla="val 16667"/>
            </a:avLst>
          </a:prstGeom>
          <a:solidFill>
            <a:srgbClr val="FFFF00"/>
          </a:solidFill>
          <a:ln w="12700">
            <a:solidFill>
              <a:schemeClr val="tx1"/>
            </a:solidFill>
            <a:miter lim="800000"/>
            <a:headEnd/>
            <a:tailEnd/>
          </a:ln>
        </p:spPr>
        <p:txBody>
          <a:bodyPr rot="10800000" wrap="none" lIns="92075" tIns="46038" rIns="92075" bIns="46038" anchor="ctr"/>
          <a:lstStyle/>
          <a:p>
            <a:pPr algn="ctr" defTabSz="762000"/>
            <a:r>
              <a:rPr lang="zh-TW" altLang="en-US" sz="1600" b="1">
                <a:solidFill>
                  <a:schemeClr val="bg2"/>
                </a:solidFill>
                <a:latin typeface="標楷體" pitchFamily="65" charset="-120"/>
                <a:ea typeface="標楷體" pitchFamily="65" charset="-120"/>
              </a:rPr>
              <a:t>知識的轉換是從個人層次累積至</a:t>
            </a:r>
          </a:p>
          <a:p>
            <a:pPr algn="ctr" defTabSz="762000"/>
            <a:r>
              <a:rPr lang="zh-TW" altLang="en-US" sz="1600" b="1">
                <a:solidFill>
                  <a:schemeClr val="bg2"/>
                </a:solidFill>
                <a:latin typeface="標楷體" pitchFamily="65" charset="-120"/>
                <a:ea typeface="標楷體" pitchFamily="65" charset="-120"/>
              </a:rPr>
              <a:t>小組層次再轉化為組織層次的架構</a:t>
            </a:r>
          </a:p>
        </p:txBody>
      </p:sp>
      <p:sp>
        <p:nvSpPr>
          <p:cNvPr id="1623070" name="Rectangle 30"/>
          <p:cNvSpPr>
            <a:spLocks noGrp="1" noChangeArrowheads="1"/>
          </p:cNvSpPr>
          <p:nvPr>
            <p:ph type="title"/>
          </p:nvPr>
        </p:nvSpPr>
        <p:spPr/>
        <p:txBody>
          <a:bodyPr/>
          <a:lstStyle/>
          <a:p>
            <a:pPr eaLnBrk="1" hangingPunct="1">
              <a:defRPr/>
            </a:pPr>
            <a:r>
              <a:rPr lang="zh-TW" altLang="en-US" smtClean="0"/>
              <a:t>知識創新模式</a:t>
            </a:r>
          </a:p>
        </p:txBody>
      </p:sp>
      <p:grpSp>
        <p:nvGrpSpPr>
          <p:cNvPr id="2" name="Group 33"/>
          <p:cNvGrpSpPr>
            <a:grpSpLocks/>
          </p:cNvGrpSpPr>
          <p:nvPr/>
        </p:nvGrpSpPr>
        <p:grpSpPr bwMode="auto">
          <a:xfrm>
            <a:off x="1827213" y="1089025"/>
            <a:ext cx="4914900" cy="4060825"/>
            <a:chOff x="867" y="686"/>
            <a:chExt cx="3096" cy="2558"/>
          </a:xfrm>
        </p:grpSpPr>
        <p:sp>
          <p:nvSpPr>
            <p:cNvPr id="505863" name="Rectangle 2"/>
            <p:cNvSpPr>
              <a:spLocks noChangeArrowheads="1"/>
            </p:cNvSpPr>
            <p:nvPr/>
          </p:nvSpPr>
          <p:spPr bwMode="auto">
            <a:xfrm>
              <a:off x="1729" y="1327"/>
              <a:ext cx="808" cy="808"/>
            </a:xfrm>
            <a:prstGeom prst="rect">
              <a:avLst/>
            </a:prstGeom>
            <a:solidFill>
              <a:srgbClr val="FF3300"/>
            </a:solidFill>
            <a:ln w="12700">
              <a:solidFill>
                <a:schemeClr val="tx1"/>
              </a:solidFill>
              <a:miter lim="800000"/>
              <a:headEnd/>
              <a:tailEnd/>
            </a:ln>
          </p:spPr>
          <p:txBody>
            <a:bodyPr wrap="none" anchor="ctr"/>
            <a:lstStyle/>
            <a:p>
              <a:endParaRPr lang="zh-TW" altLang="en-US"/>
            </a:p>
          </p:txBody>
        </p:sp>
        <p:sp>
          <p:nvSpPr>
            <p:cNvPr id="505864" name="Rectangle 3"/>
            <p:cNvSpPr>
              <a:spLocks noChangeArrowheads="1"/>
            </p:cNvSpPr>
            <p:nvPr/>
          </p:nvSpPr>
          <p:spPr bwMode="auto">
            <a:xfrm>
              <a:off x="2545" y="1327"/>
              <a:ext cx="808" cy="808"/>
            </a:xfrm>
            <a:prstGeom prst="rect">
              <a:avLst/>
            </a:prstGeom>
            <a:solidFill>
              <a:schemeClr val="tx2"/>
            </a:solidFill>
            <a:ln w="12700">
              <a:solidFill>
                <a:schemeClr val="tx1"/>
              </a:solidFill>
              <a:miter lim="800000"/>
              <a:headEnd/>
              <a:tailEnd/>
            </a:ln>
          </p:spPr>
          <p:txBody>
            <a:bodyPr wrap="none" anchor="ctr"/>
            <a:lstStyle/>
            <a:p>
              <a:endParaRPr lang="zh-TW" altLang="en-US"/>
            </a:p>
          </p:txBody>
        </p:sp>
        <p:sp>
          <p:nvSpPr>
            <p:cNvPr id="505865" name="Rectangle 4"/>
            <p:cNvSpPr>
              <a:spLocks noChangeArrowheads="1"/>
            </p:cNvSpPr>
            <p:nvPr/>
          </p:nvSpPr>
          <p:spPr bwMode="auto">
            <a:xfrm>
              <a:off x="1729" y="2143"/>
              <a:ext cx="808" cy="808"/>
            </a:xfrm>
            <a:prstGeom prst="rect">
              <a:avLst/>
            </a:prstGeom>
            <a:solidFill>
              <a:schemeClr val="hlink"/>
            </a:solidFill>
            <a:ln w="12700">
              <a:solidFill>
                <a:schemeClr val="tx1"/>
              </a:solidFill>
              <a:miter lim="800000"/>
              <a:headEnd/>
              <a:tailEnd/>
            </a:ln>
          </p:spPr>
          <p:txBody>
            <a:bodyPr wrap="none" anchor="ctr"/>
            <a:lstStyle/>
            <a:p>
              <a:endParaRPr lang="zh-TW" altLang="en-US"/>
            </a:p>
          </p:txBody>
        </p:sp>
        <p:sp>
          <p:nvSpPr>
            <p:cNvPr id="505866" name="Rectangle 5"/>
            <p:cNvSpPr>
              <a:spLocks noChangeArrowheads="1"/>
            </p:cNvSpPr>
            <p:nvPr/>
          </p:nvSpPr>
          <p:spPr bwMode="auto">
            <a:xfrm>
              <a:off x="2545" y="2143"/>
              <a:ext cx="808" cy="808"/>
            </a:xfrm>
            <a:prstGeom prst="rect">
              <a:avLst/>
            </a:prstGeom>
            <a:solidFill>
              <a:srgbClr val="FFCCFF"/>
            </a:solidFill>
            <a:ln w="12700">
              <a:solidFill>
                <a:schemeClr val="tx1"/>
              </a:solidFill>
              <a:miter lim="800000"/>
              <a:headEnd/>
              <a:tailEnd/>
            </a:ln>
          </p:spPr>
          <p:txBody>
            <a:bodyPr wrap="none" anchor="ctr"/>
            <a:lstStyle/>
            <a:p>
              <a:endParaRPr lang="zh-TW" altLang="en-US"/>
            </a:p>
          </p:txBody>
        </p:sp>
        <p:sp>
          <p:nvSpPr>
            <p:cNvPr id="505867" name="Freeform 6"/>
            <p:cNvSpPr>
              <a:spLocks/>
            </p:cNvSpPr>
            <p:nvPr/>
          </p:nvSpPr>
          <p:spPr bwMode="auto">
            <a:xfrm>
              <a:off x="1725" y="1323"/>
              <a:ext cx="1825" cy="1729"/>
            </a:xfrm>
            <a:custGeom>
              <a:avLst/>
              <a:gdLst>
                <a:gd name="T0" fmla="*/ 1632 w 1825"/>
                <a:gd name="T1" fmla="*/ 0 h 1729"/>
                <a:gd name="T2" fmla="*/ 1824 w 1825"/>
                <a:gd name="T3" fmla="*/ 96 h 1729"/>
                <a:gd name="T4" fmla="*/ 1824 w 1825"/>
                <a:gd name="T5" fmla="*/ 1728 h 1729"/>
                <a:gd name="T6" fmla="*/ 192 w 1825"/>
                <a:gd name="T7" fmla="*/ 1728 h 1729"/>
                <a:gd name="T8" fmla="*/ 0 w 1825"/>
                <a:gd name="T9" fmla="*/ 1632 h 1729"/>
                <a:gd name="T10" fmla="*/ 1632 w 1825"/>
                <a:gd name="T11" fmla="*/ 1632 h 1729"/>
                <a:gd name="T12" fmla="*/ 1632 w 1825"/>
                <a:gd name="T13" fmla="*/ 0 h 1729"/>
                <a:gd name="T14" fmla="*/ 0 60000 65536"/>
                <a:gd name="T15" fmla="*/ 0 60000 65536"/>
                <a:gd name="T16" fmla="*/ 0 60000 65536"/>
                <a:gd name="T17" fmla="*/ 0 60000 65536"/>
                <a:gd name="T18" fmla="*/ 0 60000 65536"/>
                <a:gd name="T19" fmla="*/ 0 60000 65536"/>
                <a:gd name="T20" fmla="*/ 0 60000 65536"/>
                <a:gd name="T21" fmla="*/ 0 w 1825"/>
                <a:gd name="T22" fmla="*/ 0 h 1729"/>
                <a:gd name="T23" fmla="*/ 1825 w 1825"/>
                <a:gd name="T24" fmla="*/ 1729 h 17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5" h="1729">
                  <a:moveTo>
                    <a:pt x="1632" y="0"/>
                  </a:moveTo>
                  <a:lnTo>
                    <a:pt x="1824" y="96"/>
                  </a:lnTo>
                  <a:lnTo>
                    <a:pt x="1824" y="1728"/>
                  </a:lnTo>
                  <a:lnTo>
                    <a:pt x="192" y="1728"/>
                  </a:lnTo>
                  <a:lnTo>
                    <a:pt x="0" y="1632"/>
                  </a:lnTo>
                  <a:lnTo>
                    <a:pt x="1632" y="1632"/>
                  </a:lnTo>
                  <a:lnTo>
                    <a:pt x="1632" y="0"/>
                  </a:lnTo>
                </a:path>
              </a:pathLst>
            </a:custGeom>
            <a:solidFill>
              <a:srgbClr val="CC66FF"/>
            </a:solidFill>
            <a:ln w="12700" cap="rnd">
              <a:solidFill>
                <a:schemeClr val="tx1"/>
              </a:solidFill>
              <a:round/>
              <a:headEnd/>
              <a:tailEnd/>
            </a:ln>
          </p:spPr>
          <p:txBody>
            <a:bodyPr/>
            <a:lstStyle/>
            <a:p>
              <a:endParaRPr lang="zh-TW" altLang="en-US"/>
            </a:p>
          </p:txBody>
        </p:sp>
        <p:sp>
          <p:nvSpPr>
            <p:cNvPr id="505868" name="Freeform 7"/>
            <p:cNvSpPr>
              <a:spLocks/>
            </p:cNvSpPr>
            <p:nvPr/>
          </p:nvSpPr>
          <p:spPr bwMode="auto">
            <a:xfrm>
              <a:off x="1917" y="1419"/>
              <a:ext cx="1825" cy="1729"/>
            </a:xfrm>
            <a:custGeom>
              <a:avLst/>
              <a:gdLst>
                <a:gd name="T0" fmla="*/ 1632 w 1825"/>
                <a:gd name="T1" fmla="*/ 0 h 1729"/>
                <a:gd name="T2" fmla="*/ 1824 w 1825"/>
                <a:gd name="T3" fmla="*/ 96 h 1729"/>
                <a:gd name="T4" fmla="*/ 1824 w 1825"/>
                <a:gd name="T5" fmla="*/ 1728 h 1729"/>
                <a:gd name="T6" fmla="*/ 192 w 1825"/>
                <a:gd name="T7" fmla="*/ 1728 h 1729"/>
                <a:gd name="T8" fmla="*/ 0 w 1825"/>
                <a:gd name="T9" fmla="*/ 1632 h 1729"/>
                <a:gd name="T10" fmla="*/ 1632 w 1825"/>
                <a:gd name="T11" fmla="*/ 1632 h 1729"/>
                <a:gd name="T12" fmla="*/ 1632 w 1825"/>
                <a:gd name="T13" fmla="*/ 0 h 1729"/>
                <a:gd name="T14" fmla="*/ 0 60000 65536"/>
                <a:gd name="T15" fmla="*/ 0 60000 65536"/>
                <a:gd name="T16" fmla="*/ 0 60000 65536"/>
                <a:gd name="T17" fmla="*/ 0 60000 65536"/>
                <a:gd name="T18" fmla="*/ 0 60000 65536"/>
                <a:gd name="T19" fmla="*/ 0 60000 65536"/>
                <a:gd name="T20" fmla="*/ 0 60000 65536"/>
                <a:gd name="T21" fmla="*/ 0 w 1825"/>
                <a:gd name="T22" fmla="*/ 0 h 1729"/>
                <a:gd name="T23" fmla="*/ 1825 w 1825"/>
                <a:gd name="T24" fmla="*/ 1729 h 17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5" h="1729">
                  <a:moveTo>
                    <a:pt x="1632" y="0"/>
                  </a:moveTo>
                  <a:lnTo>
                    <a:pt x="1824" y="96"/>
                  </a:lnTo>
                  <a:lnTo>
                    <a:pt x="1824" y="1728"/>
                  </a:lnTo>
                  <a:lnTo>
                    <a:pt x="192" y="1728"/>
                  </a:lnTo>
                  <a:lnTo>
                    <a:pt x="0" y="1632"/>
                  </a:lnTo>
                  <a:lnTo>
                    <a:pt x="1632" y="1632"/>
                  </a:lnTo>
                  <a:lnTo>
                    <a:pt x="1632" y="0"/>
                  </a:lnTo>
                </a:path>
              </a:pathLst>
            </a:custGeom>
            <a:solidFill>
              <a:srgbClr val="FF9900"/>
            </a:solidFill>
            <a:ln w="12700" cap="rnd">
              <a:solidFill>
                <a:schemeClr val="tx1"/>
              </a:solidFill>
              <a:round/>
              <a:headEnd/>
              <a:tailEnd/>
            </a:ln>
          </p:spPr>
          <p:txBody>
            <a:bodyPr/>
            <a:lstStyle/>
            <a:p>
              <a:endParaRPr lang="zh-TW" altLang="en-US"/>
            </a:p>
          </p:txBody>
        </p:sp>
        <p:sp>
          <p:nvSpPr>
            <p:cNvPr id="505869" name="Freeform 8"/>
            <p:cNvSpPr>
              <a:spLocks/>
            </p:cNvSpPr>
            <p:nvPr/>
          </p:nvSpPr>
          <p:spPr bwMode="auto">
            <a:xfrm>
              <a:off x="2109" y="1515"/>
              <a:ext cx="1825" cy="1729"/>
            </a:xfrm>
            <a:custGeom>
              <a:avLst/>
              <a:gdLst>
                <a:gd name="T0" fmla="*/ 1632 w 1825"/>
                <a:gd name="T1" fmla="*/ 0 h 1729"/>
                <a:gd name="T2" fmla="*/ 1824 w 1825"/>
                <a:gd name="T3" fmla="*/ 96 h 1729"/>
                <a:gd name="T4" fmla="*/ 1824 w 1825"/>
                <a:gd name="T5" fmla="*/ 1728 h 1729"/>
                <a:gd name="T6" fmla="*/ 192 w 1825"/>
                <a:gd name="T7" fmla="*/ 1728 h 1729"/>
                <a:gd name="T8" fmla="*/ 0 w 1825"/>
                <a:gd name="T9" fmla="*/ 1632 h 1729"/>
                <a:gd name="T10" fmla="*/ 1632 w 1825"/>
                <a:gd name="T11" fmla="*/ 1632 h 1729"/>
                <a:gd name="T12" fmla="*/ 1632 w 1825"/>
                <a:gd name="T13" fmla="*/ 0 h 1729"/>
                <a:gd name="T14" fmla="*/ 0 60000 65536"/>
                <a:gd name="T15" fmla="*/ 0 60000 65536"/>
                <a:gd name="T16" fmla="*/ 0 60000 65536"/>
                <a:gd name="T17" fmla="*/ 0 60000 65536"/>
                <a:gd name="T18" fmla="*/ 0 60000 65536"/>
                <a:gd name="T19" fmla="*/ 0 60000 65536"/>
                <a:gd name="T20" fmla="*/ 0 60000 65536"/>
                <a:gd name="T21" fmla="*/ 0 w 1825"/>
                <a:gd name="T22" fmla="*/ 0 h 1729"/>
                <a:gd name="T23" fmla="*/ 1825 w 1825"/>
                <a:gd name="T24" fmla="*/ 1729 h 17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5" h="1729">
                  <a:moveTo>
                    <a:pt x="1632" y="0"/>
                  </a:moveTo>
                  <a:lnTo>
                    <a:pt x="1824" y="96"/>
                  </a:lnTo>
                  <a:lnTo>
                    <a:pt x="1824" y="1728"/>
                  </a:lnTo>
                  <a:lnTo>
                    <a:pt x="192" y="1728"/>
                  </a:lnTo>
                  <a:lnTo>
                    <a:pt x="0" y="1632"/>
                  </a:lnTo>
                  <a:lnTo>
                    <a:pt x="1632" y="1632"/>
                  </a:lnTo>
                  <a:lnTo>
                    <a:pt x="1632" y="0"/>
                  </a:lnTo>
                </a:path>
              </a:pathLst>
            </a:custGeom>
            <a:solidFill>
              <a:srgbClr val="009900"/>
            </a:solidFill>
            <a:ln w="12700" cap="rnd">
              <a:solidFill>
                <a:schemeClr val="tx1"/>
              </a:solidFill>
              <a:round/>
              <a:headEnd/>
              <a:tailEnd/>
            </a:ln>
          </p:spPr>
          <p:txBody>
            <a:bodyPr/>
            <a:lstStyle/>
            <a:p>
              <a:endParaRPr lang="zh-TW" altLang="en-US"/>
            </a:p>
          </p:txBody>
        </p:sp>
        <p:sp>
          <p:nvSpPr>
            <p:cNvPr id="505870" name="Line 9"/>
            <p:cNvSpPr>
              <a:spLocks noChangeShapeType="1"/>
            </p:cNvSpPr>
            <p:nvPr/>
          </p:nvSpPr>
          <p:spPr bwMode="auto">
            <a:xfrm>
              <a:off x="3357" y="2955"/>
              <a:ext cx="576" cy="288"/>
            </a:xfrm>
            <a:prstGeom prst="line">
              <a:avLst/>
            </a:prstGeom>
            <a:noFill/>
            <a:ln w="12700">
              <a:solidFill>
                <a:schemeClr val="tx1"/>
              </a:solidFill>
              <a:round/>
              <a:headEnd type="none" w="sm" len="sm"/>
              <a:tailEnd type="none" w="sm" len="sm"/>
            </a:ln>
          </p:spPr>
          <p:txBody>
            <a:bodyPr wrap="none" anchor="ctr"/>
            <a:lstStyle/>
            <a:p>
              <a:endParaRPr lang="zh-TW" altLang="en-US"/>
            </a:p>
          </p:txBody>
        </p:sp>
        <p:sp>
          <p:nvSpPr>
            <p:cNvPr id="505871" name="Rectangle 10"/>
            <p:cNvSpPr>
              <a:spLocks noChangeArrowheads="1"/>
            </p:cNvSpPr>
            <p:nvPr/>
          </p:nvSpPr>
          <p:spPr bwMode="auto">
            <a:xfrm>
              <a:off x="1722" y="1407"/>
              <a:ext cx="787" cy="366"/>
            </a:xfrm>
            <a:prstGeom prst="rect">
              <a:avLst/>
            </a:prstGeom>
            <a:noFill/>
            <a:ln w="9525">
              <a:noFill/>
              <a:miter lim="800000"/>
              <a:headEnd/>
              <a:tailEnd/>
            </a:ln>
          </p:spPr>
          <p:txBody>
            <a:bodyPr wrap="none" lIns="92075" tIns="46038" rIns="92075" bIns="46038">
              <a:spAutoFit/>
            </a:bodyPr>
            <a:lstStyle/>
            <a:p>
              <a:pPr algn="ctr" defTabSz="762000"/>
              <a:r>
                <a:rPr lang="zh-TW" altLang="en-US" sz="1600">
                  <a:solidFill>
                    <a:srgbClr val="FFFF00"/>
                  </a:solidFill>
                  <a:latin typeface="標楷體" pitchFamily="65" charset="-120"/>
                  <a:ea typeface="標楷體" pitchFamily="65" charset="-120"/>
                </a:rPr>
                <a:t>社會化</a:t>
              </a:r>
            </a:p>
            <a:p>
              <a:pPr algn="ctr" defTabSz="762000"/>
              <a:r>
                <a:rPr lang="en-US" altLang="zh-TW" sz="1600">
                  <a:solidFill>
                    <a:srgbClr val="FFFF00"/>
                  </a:solidFill>
                  <a:latin typeface="Times New Roman" pitchFamily="18" charset="0"/>
                  <a:ea typeface="標楷體" pitchFamily="65" charset="-120"/>
                </a:rPr>
                <a:t>Socialization</a:t>
              </a:r>
            </a:p>
          </p:txBody>
        </p:sp>
        <p:sp>
          <p:nvSpPr>
            <p:cNvPr id="505872" name="Rectangle 11"/>
            <p:cNvSpPr>
              <a:spLocks noChangeArrowheads="1"/>
            </p:cNvSpPr>
            <p:nvPr/>
          </p:nvSpPr>
          <p:spPr bwMode="auto">
            <a:xfrm>
              <a:off x="2533" y="1426"/>
              <a:ext cx="800" cy="346"/>
            </a:xfrm>
            <a:prstGeom prst="rect">
              <a:avLst/>
            </a:prstGeom>
            <a:noFill/>
            <a:ln w="9525">
              <a:noFill/>
              <a:miter lim="800000"/>
              <a:headEnd/>
              <a:tailEnd/>
            </a:ln>
          </p:spPr>
          <p:txBody>
            <a:bodyPr wrap="none" lIns="92075" tIns="46038" rIns="92075" bIns="46038">
              <a:spAutoFit/>
            </a:bodyPr>
            <a:lstStyle/>
            <a:p>
              <a:pPr algn="ctr" defTabSz="762000"/>
              <a:r>
                <a:rPr lang="zh-TW" altLang="en-US" sz="1600">
                  <a:solidFill>
                    <a:schemeClr val="bg2"/>
                  </a:solidFill>
                  <a:latin typeface="標楷體" pitchFamily="65" charset="-120"/>
                  <a:ea typeface="標楷體" pitchFamily="65" charset="-120"/>
                </a:rPr>
                <a:t>外化</a:t>
              </a:r>
            </a:p>
            <a:p>
              <a:pPr algn="ctr" defTabSz="762000"/>
              <a:r>
                <a:rPr lang="en-US" altLang="zh-TW" sz="1400">
                  <a:solidFill>
                    <a:schemeClr val="bg2"/>
                  </a:solidFill>
                  <a:latin typeface="Times New Roman" pitchFamily="18" charset="0"/>
                  <a:ea typeface="標楷體" pitchFamily="65" charset="-120"/>
                </a:rPr>
                <a:t>Externalization</a:t>
              </a:r>
            </a:p>
          </p:txBody>
        </p:sp>
        <p:sp>
          <p:nvSpPr>
            <p:cNvPr id="505873" name="Rectangle 12"/>
            <p:cNvSpPr>
              <a:spLocks noChangeArrowheads="1"/>
            </p:cNvSpPr>
            <p:nvPr/>
          </p:nvSpPr>
          <p:spPr bwMode="auto">
            <a:xfrm>
              <a:off x="1713" y="2482"/>
              <a:ext cx="866" cy="366"/>
            </a:xfrm>
            <a:prstGeom prst="rect">
              <a:avLst/>
            </a:prstGeom>
            <a:noFill/>
            <a:ln w="9525">
              <a:noFill/>
              <a:miter lim="800000"/>
              <a:headEnd/>
              <a:tailEnd/>
            </a:ln>
          </p:spPr>
          <p:txBody>
            <a:bodyPr wrap="none" lIns="92075" tIns="46038" rIns="92075" bIns="46038">
              <a:spAutoFit/>
            </a:bodyPr>
            <a:lstStyle/>
            <a:p>
              <a:pPr algn="ctr" defTabSz="762000"/>
              <a:r>
                <a:rPr lang="en-US" altLang="zh-TW" sz="1600">
                  <a:solidFill>
                    <a:schemeClr val="bg2"/>
                  </a:solidFill>
                  <a:latin typeface="Times New Roman" pitchFamily="18" charset="0"/>
                  <a:ea typeface="標楷體" pitchFamily="65" charset="-120"/>
                </a:rPr>
                <a:t>Internalization</a:t>
              </a:r>
            </a:p>
            <a:p>
              <a:pPr algn="ctr" defTabSz="762000"/>
              <a:r>
                <a:rPr lang="zh-TW" altLang="en-US" sz="1600">
                  <a:solidFill>
                    <a:schemeClr val="bg2"/>
                  </a:solidFill>
                  <a:latin typeface="Times New Roman" pitchFamily="18" charset="0"/>
                  <a:ea typeface="標楷體" pitchFamily="65" charset="-120"/>
                </a:rPr>
                <a:t>內化</a:t>
              </a:r>
            </a:p>
          </p:txBody>
        </p:sp>
        <p:sp>
          <p:nvSpPr>
            <p:cNvPr id="505874" name="Rectangle 13"/>
            <p:cNvSpPr>
              <a:spLocks noChangeArrowheads="1"/>
            </p:cNvSpPr>
            <p:nvPr/>
          </p:nvSpPr>
          <p:spPr bwMode="auto">
            <a:xfrm>
              <a:off x="2530" y="2482"/>
              <a:ext cx="786" cy="366"/>
            </a:xfrm>
            <a:prstGeom prst="rect">
              <a:avLst/>
            </a:prstGeom>
            <a:noFill/>
            <a:ln w="9525">
              <a:noFill/>
              <a:miter lim="800000"/>
              <a:headEnd/>
              <a:tailEnd/>
            </a:ln>
          </p:spPr>
          <p:txBody>
            <a:bodyPr wrap="none" lIns="92075" tIns="46038" rIns="92075" bIns="46038">
              <a:spAutoFit/>
            </a:bodyPr>
            <a:lstStyle/>
            <a:p>
              <a:pPr algn="ctr" defTabSz="762000"/>
              <a:r>
                <a:rPr lang="en-US" altLang="zh-TW" sz="1600">
                  <a:solidFill>
                    <a:schemeClr val="bg2"/>
                  </a:solidFill>
                  <a:latin typeface="Times New Roman" pitchFamily="18" charset="0"/>
                  <a:ea typeface="標楷體" pitchFamily="65" charset="-120"/>
                </a:rPr>
                <a:t>Combination</a:t>
              </a:r>
            </a:p>
            <a:p>
              <a:pPr algn="ctr" defTabSz="762000"/>
              <a:r>
                <a:rPr lang="zh-TW" altLang="en-US" sz="1600">
                  <a:solidFill>
                    <a:schemeClr val="bg2"/>
                  </a:solidFill>
                  <a:latin typeface="Times New Roman" pitchFamily="18" charset="0"/>
                  <a:ea typeface="標楷體" pitchFamily="65" charset="-120"/>
                </a:rPr>
                <a:t>組合化</a:t>
              </a:r>
            </a:p>
          </p:txBody>
        </p:sp>
        <p:sp>
          <p:nvSpPr>
            <p:cNvPr id="505875" name="Line 14"/>
            <p:cNvSpPr>
              <a:spLocks noChangeShapeType="1"/>
            </p:cNvSpPr>
            <p:nvPr/>
          </p:nvSpPr>
          <p:spPr bwMode="auto">
            <a:xfrm>
              <a:off x="2541" y="2955"/>
              <a:ext cx="576" cy="288"/>
            </a:xfrm>
            <a:prstGeom prst="line">
              <a:avLst/>
            </a:prstGeom>
            <a:noFill/>
            <a:ln w="12700">
              <a:solidFill>
                <a:schemeClr val="tx1"/>
              </a:solidFill>
              <a:round/>
              <a:headEnd type="none" w="sm" len="sm"/>
              <a:tailEnd type="none" w="sm" len="sm"/>
            </a:ln>
          </p:spPr>
          <p:txBody>
            <a:bodyPr wrap="none" anchor="ctr"/>
            <a:lstStyle/>
            <a:p>
              <a:endParaRPr lang="zh-TW" altLang="en-US"/>
            </a:p>
          </p:txBody>
        </p:sp>
        <p:sp>
          <p:nvSpPr>
            <p:cNvPr id="1623055" name="Rectangle 15"/>
            <p:cNvSpPr>
              <a:spLocks noChangeArrowheads="1"/>
            </p:cNvSpPr>
            <p:nvPr/>
          </p:nvSpPr>
          <p:spPr bwMode="auto">
            <a:xfrm>
              <a:off x="3693" y="2091"/>
              <a:ext cx="270" cy="570"/>
            </a:xfrm>
            <a:prstGeom prst="rect">
              <a:avLst/>
            </a:prstGeom>
            <a:noFill/>
            <a:ln w="9525">
              <a:noFill/>
              <a:miter lim="800000"/>
              <a:headEnd/>
              <a:tailEnd/>
            </a:ln>
            <a:effectLst/>
          </p:spPr>
          <p:txBody>
            <a:bodyPr vert="eaVert" wrap="none" lIns="92075" tIns="46038" rIns="92075" bIns="46038">
              <a:spAutoFit/>
            </a:bodyPr>
            <a:lstStyle/>
            <a:p>
              <a:pPr defTabSz="762000">
                <a:defRPr/>
              </a:pPr>
              <a:r>
                <a:rPr lang="zh-TW" altLang="en-US" sz="1600">
                  <a:solidFill>
                    <a:srgbClr val="FFFF00"/>
                  </a:solidFill>
                  <a:effectLst>
                    <a:outerShdw blurRad="38100" dist="38100" dir="2700000" algn="tl">
                      <a:srgbClr val="000000"/>
                    </a:outerShdw>
                  </a:effectLst>
                  <a:latin typeface="標楷體" pitchFamily="65" charset="-120"/>
                  <a:ea typeface="標楷體" pitchFamily="65" charset="-120"/>
                </a:rPr>
                <a:t>個人層次</a:t>
              </a:r>
            </a:p>
          </p:txBody>
        </p:sp>
        <p:sp>
          <p:nvSpPr>
            <p:cNvPr id="1623056" name="Rectangle 16"/>
            <p:cNvSpPr>
              <a:spLocks noChangeArrowheads="1"/>
            </p:cNvSpPr>
            <p:nvPr/>
          </p:nvSpPr>
          <p:spPr bwMode="auto">
            <a:xfrm>
              <a:off x="3501" y="1947"/>
              <a:ext cx="270" cy="570"/>
            </a:xfrm>
            <a:prstGeom prst="rect">
              <a:avLst/>
            </a:prstGeom>
            <a:noFill/>
            <a:ln w="9525">
              <a:noFill/>
              <a:miter lim="800000"/>
              <a:headEnd/>
              <a:tailEnd/>
            </a:ln>
            <a:effectLst/>
          </p:spPr>
          <p:txBody>
            <a:bodyPr vert="eaVert" wrap="none" lIns="92075" tIns="46038" rIns="92075" bIns="46038">
              <a:spAutoFit/>
            </a:bodyPr>
            <a:lstStyle/>
            <a:p>
              <a:pPr defTabSz="762000">
                <a:defRPr/>
              </a:pPr>
              <a:r>
                <a:rPr lang="zh-TW" altLang="en-US" sz="1600">
                  <a:solidFill>
                    <a:schemeClr val="bg1"/>
                  </a:solidFill>
                  <a:effectLst>
                    <a:outerShdw blurRad="38100" dist="38100" dir="2700000" algn="tl">
                      <a:srgbClr val="000000"/>
                    </a:outerShdw>
                  </a:effectLst>
                  <a:latin typeface="標楷體" pitchFamily="65" charset="-120"/>
                  <a:ea typeface="標楷體" pitchFamily="65" charset="-120"/>
                </a:rPr>
                <a:t>小組層次</a:t>
              </a:r>
            </a:p>
          </p:txBody>
        </p:sp>
        <p:sp>
          <p:nvSpPr>
            <p:cNvPr id="1623057" name="Rectangle 17"/>
            <p:cNvSpPr>
              <a:spLocks noChangeArrowheads="1"/>
            </p:cNvSpPr>
            <p:nvPr/>
          </p:nvSpPr>
          <p:spPr bwMode="auto">
            <a:xfrm>
              <a:off x="3309" y="1851"/>
              <a:ext cx="270" cy="570"/>
            </a:xfrm>
            <a:prstGeom prst="rect">
              <a:avLst/>
            </a:prstGeom>
            <a:noFill/>
            <a:ln w="9525">
              <a:noFill/>
              <a:miter lim="800000"/>
              <a:headEnd/>
              <a:tailEnd/>
            </a:ln>
            <a:effectLst/>
          </p:spPr>
          <p:txBody>
            <a:bodyPr vert="eaVert" wrap="none" lIns="92075" tIns="46038" rIns="92075" bIns="46038">
              <a:spAutoFit/>
            </a:bodyPr>
            <a:lstStyle/>
            <a:p>
              <a:pPr defTabSz="762000">
                <a:defRPr/>
              </a:pPr>
              <a:r>
                <a:rPr lang="zh-TW" altLang="en-US" sz="1600">
                  <a:solidFill>
                    <a:srgbClr val="FFFF00"/>
                  </a:solidFill>
                  <a:effectLst>
                    <a:outerShdw blurRad="38100" dist="38100" dir="2700000" algn="tl">
                      <a:srgbClr val="000000"/>
                    </a:outerShdw>
                  </a:effectLst>
                  <a:latin typeface="標楷體" pitchFamily="65" charset="-120"/>
                  <a:ea typeface="標楷體" pitchFamily="65" charset="-120"/>
                </a:rPr>
                <a:t>組織層次</a:t>
              </a:r>
            </a:p>
          </p:txBody>
        </p:sp>
        <p:sp>
          <p:nvSpPr>
            <p:cNvPr id="505879" name="Rectangle 18"/>
            <p:cNvSpPr>
              <a:spLocks noChangeArrowheads="1"/>
            </p:cNvSpPr>
            <p:nvPr/>
          </p:nvSpPr>
          <p:spPr bwMode="auto">
            <a:xfrm>
              <a:off x="1803" y="1026"/>
              <a:ext cx="756" cy="250"/>
            </a:xfrm>
            <a:prstGeom prst="rect">
              <a:avLst/>
            </a:prstGeom>
            <a:noFill/>
            <a:ln w="9525">
              <a:noFill/>
              <a:miter lim="800000"/>
              <a:headEnd/>
              <a:tailEnd/>
            </a:ln>
          </p:spPr>
          <p:txBody>
            <a:bodyPr wrap="none" lIns="92075" tIns="46038" rIns="92075" bIns="46038">
              <a:spAutoFit/>
            </a:bodyPr>
            <a:lstStyle/>
            <a:p>
              <a:pPr defTabSz="762000"/>
              <a:r>
                <a:rPr lang="zh-TW" altLang="en-US" sz="2000" b="1">
                  <a:latin typeface="標楷體" pitchFamily="65" charset="-120"/>
                  <a:ea typeface="標楷體" pitchFamily="65" charset="-120"/>
                </a:rPr>
                <a:t>內隱知識</a:t>
              </a:r>
            </a:p>
          </p:txBody>
        </p:sp>
        <p:sp>
          <p:nvSpPr>
            <p:cNvPr id="505880" name="Rectangle 19"/>
            <p:cNvSpPr>
              <a:spLocks noChangeArrowheads="1"/>
            </p:cNvSpPr>
            <p:nvPr/>
          </p:nvSpPr>
          <p:spPr bwMode="auto">
            <a:xfrm>
              <a:off x="2571" y="1026"/>
              <a:ext cx="756" cy="250"/>
            </a:xfrm>
            <a:prstGeom prst="rect">
              <a:avLst/>
            </a:prstGeom>
            <a:noFill/>
            <a:ln w="9525">
              <a:noFill/>
              <a:miter lim="800000"/>
              <a:headEnd/>
              <a:tailEnd/>
            </a:ln>
          </p:spPr>
          <p:txBody>
            <a:bodyPr wrap="none" lIns="92075" tIns="46038" rIns="92075" bIns="46038">
              <a:spAutoFit/>
            </a:bodyPr>
            <a:lstStyle/>
            <a:p>
              <a:pPr defTabSz="762000"/>
              <a:r>
                <a:rPr lang="zh-TW" altLang="en-US" sz="2000" b="1">
                  <a:latin typeface="標楷體" pitchFamily="65" charset="-120"/>
                  <a:ea typeface="標楷體" pitchFamily="65" charset="-120"/>
                </a:rPr>
                <a:t>外顯知識</a:t>
              </a:r>
            </a:p>
          </p:txBody>
        </p:sp>
        <p:sp>
          <p:nvSpPr>
            <p:cNvPr id="505881" name="Rectangle 20"/>
            <p:cNvSpPr>
              <a:spLocks noChangeArrowheads="1"/>
            </p:cNvSpPr>
            <p:nvPr/>
          </p:nvSpPr>
          <p:spPr bwMode="auto">
            <a:xfrm>
              <a:off x="1383" y="1422"/>
              <a:ext cx="308" cy="686"/>
            </a:xfrm>
            <a:prstGeom prst="rect">
              <a:avLst/>
            </a:prstGeom>
            <a:noFill/>
            <a:ln w="9525">
              <a:noFill/>
              <a:miter lim="800000"/>
              <a:headEnd/>
              <a:tailEnd/>
            </a:ln>
          </p:spPr>
          <p:txBody>
            <a:bodyPr vert="eaVert" wrap="none" lIns="92075" tIns="46038" rIns="92075" bIns="46038">
              <a:spAutoFit/>
            </a:bodyPr>
            <a:lstStyle/>
            <a:p>
              <a:pPr defTabSz="762000"/>
              <a:r>
                <a:rPr lang="zh-TW" altLang="en-US" sz="2000" b="1">
                  <a:latin typeface="標楷體" pitchFamily="65" charset="-120"/>
                  <a:ea typeface="標楷體" pitchFamily="65" charset="-120"/>
                </a:rPr>
                <a:t>內隱知識</a:t>
              </a:r>
            </a:p>
          </p:txBody>
        </p:sp>
        <p:sp>
          <p:nvSpPr>
            <p:cNvPr id="505882" name="Rectangle 21"/>
            <p:cNvSpPr>
              <a:spLocks noChangeArrowheads="1"/>
            </p:cNvSpPr>
            <p:nvPr/>
          </p:nvSpPr>
          <p:spPr bwMode="auto">
            <a:xfrm>
              <a:off x="1383" y="2190"/>
              <a:ext cx="308" cy="686"/>
            </a:xfrm>
            <a:prstGeom prst="rect">
              <a:avLst/>
            </a:prstGeom>
            <a:noFill/>
            <a:ln w="9525">
              <a:noFill/>
              <a:miter lim="800000"/>
              <a:headEnd/>
              <a:tailEnd/>
            </a:ln>
          </p:spPr>
          <p:txBody>
            <a:bodyPr vert="eaVert" wrap="none" lIns="92075" tIns="46038" rIns="92075" bIns="46038">
              <a:spAutoFit/>
            </a:bodyPr>
            <a:lstStyle/>
            <a:p>
              <a:pPr defTabSz="762000"/>
              <a:r>
                <a:rPr lang="zh-TW" altLang="en-US" sz="2000" b="1">
                  <a:latin typeface="標楷體" pitchFamily="65" charset="-120"/>
                  <a:ea typeface="標楷體" pitchFamily="65" charset="-120"/>
                </a:rPr>
                <a:t>外顯知識</a:t>
              </a:r>
            </a:p>
          </p:txBody>
        </p:sp>
        <p:grpSp>
          <p:nvGrpSpPr>
            <p:cNvPr id="3" name="Group 23"/>
            <p:cNvGrpSpPr>
              <a:grpSpLocks/>
            </p:cNvGrpSpPr>
            <p:nvPr/>
          </p:nvGrpSpPr>
          <p:grpSpPr bwMode="auto">
            <a:xfrm>
              <a:off x="2256" y="1791"/>
              <a:ext cx="581" cy="622"/>
              <a:chOff x="2248" y="2266"/>
              <a:chExt cx="581" cy="622"/>
            </a:xfrm>
          </p:grpSpPr>
          <p:sp>
            <p:nvSpPr>
              <p:cNvPr id="505887" name="Arc 24"/>
              <p:cNvSpPr>
                <a:spLocks/>
              </p:cNvSpPr>
              <p:nvPr/>
            </p:nvSpPr>
            <p:spPr bwMode="auto">
              <a:xfrm>
                <a:off x="2449" y="2463"/>
                <a:ext cx="288" cy="144"/>
              </a:xfrm>
              <a:custGeom>
                <a:avLst/>
                <a:gdLst>
                  <a:gd name="T0" fmla="*/ 0 w 43200"/>
                  <a:gd name="T1" fmla="*/ 0 h 21600"/>
                  <a:gd name="T2" fmla="*/ 0 w 43200"/>
                  <a:gd name="T3" fmla="*/ 0 h 21600"/>
                  <a:gd name="T4" fmla="*/ 0 w 43200"/>
                  <a:gd name="T5" fmla="*/ 0 h 21600"/>
                  <a:gd name="T6" fmla="*/ 0 60000 65536"/>
                  <a:gd name="T7" fmla="*/ 0 60000 65536"/>
                  <a:gd name="T8" fmla="*/ 0 60000 65536"/>
                  <a:gd name="T9" fmla="*/ 0 w 43200"/>
                  <a:gd name="T10" fmla="*/ 0 h 21600"/>
                  <a:gd name="T11" fmla="*/ 43200 w 43200"/>
                  <a:gd name="T12" fmla="*/ 21600 h 21600"/>
                </a:gdLst>
                <a:ahLst/>
                <a:cxnLst>
                  <a:cxn ang="T6">
                    <a:pos x="T0" y="T1"/>
                  </a:cxn>
                  <a:cxn ang="T7">
                    <a:pos x="T2" y="T3"/>
                  </a:cxn>
                  <a:cxn ang="T8">
                    <a:pos x="T4" y="T5"/>
                  </a:cxn>
                </a:cxnLst>
                <a:rect l="T9" t="T10" r="T11" b="T12"/>
                <a:pathLst>
                  <a:path w="43200" h="21600" fill="none" extrusionOk="0">
                    <a:moveTo>
                      <a:pt x="0" y="21600"/>
                    </a:moveTo>
                    <a:cubicBezTo>
                      <a:pt x="0" y="9670"/>
                      <a:pt x="9670" y="0"/>
                      <a:pt x="21600" y="0"/>
                    </a:cubicBezTo>
                    <a:cubicBezTo>
                      <a:pt x="33529" y="0"/>
                      <a:pt x="43200" y="9670"/>
                      <a:pt x="43200" y="21600"/>
                    </a:cubicBezTo>
                  </a:path>
                  <a:path w="43200" h="21600" stroke="0" extrusionOk="0">
                    <a:moveTo>
                      <a:pt x="0" y="21600"/>
                    </a:moveTo>
                    <a:cubicBezTo>
                      <a:pt x="0" y="9670"/>
                      <a:pt x="9670" y="0"/>
                      <a:pt x="21600" y="0"/>
                    </a:cubicBezTo>
                    <a:cubicBezTo>
                      <a:pt x="33529" y="0"/>
                      <a:pt x="43200" y="9670"/>
                      <a:pt x="43200" y="21600"/>
                    </a:cubicBezTo>
                    <a:lnTo>
                      <a:pt x="21600" y="21600"/>
                    </a:lnTo>
                    <a:close/>
                  </a:path>
                </a:pathLst>
              </a:custGeom>
              <a:noFill/>
              <a:ln w="28575" cap="rnd">
                <a:solidFill>
                  <a:schemeClr val="bg2"/>
                </a:solidFill>
                <a:round/>
                <a:headEnd type="none" w="sm" len="sm"/>
                <a:tailEnd type="none" w="sm" len="sm"/>
              </a:ln>
            </p:spPr>
            <p:txBody>
              <a:bodyPr wrap="none" anchor="ctr"/>
              <a:lstStyle/>
              <a:p>
                <a:endParaRPr lang="zh-TW" altLang="en-US"/>
              </a:p>
            </p:txBody>
          </p:sp>
          <p:sp>
            <p:nvSpPr>
              <p:cNvPr id="505888" name="Arc 25"/>
              <p:cNvSpPr>
                <a:spLocks/>
              </p:cNvSpPr>
              <p:nvPr/>
            </p:nvSpPr>
            <p:spPr bwMode="auto">
              <a:xfrm rot="10800000">
                <a:off x="2353" y="2607"/>
                <a:ext cx="384" cy="192"/>
              </a:xfrm>
              <a:custGeom>
                <a:avLst/>
                <a:gdLst>
                  <a:gd name="T0" fmla="*/ 0 w 43200"/>
                  <a:gd name="T1" fmla="*/ 0 h 21600"/>
                  <a:gd name="T2" fmla="*/ 0 w 43200"/>
                  <a:gd name="T3" fmla="*/ 0 h 21600"/>
                  <a:gd name="T4" fmla="*/ 0 w 43200"/>
                  <a:gd name="T5" fmla="*/ 0 h 21600"/>
                  <a:gd name="T6" fmla="*/ 0 60000 65536"/>
                  <a:gd name="T7" fmla="*/ 0 60000 65536"/>
                  <a:gd name="T8" fmla="*/ 0 60000 65536"/>
                  <a:gd name="T9" fmla="*/ 0 w 43200"/>
                  <a:gd name="T10" fmla="*/ 0 h 21600"/>
                  <a:gd name="T11" fmla="*/ 43200 w 43200"/>
                  <a:gd name="T12" fmla="*/ 21600 h 21600"/>
                </a:gdLst>
                <a:ahLst/>
                <a:cxnLst>
                  <a:cxn ang="T6">
                    <a:pos x="T0" y="T1"/>
                  </a:cxn>
                  <a:cxn ang="T7">
                    <a:pos x="T2" y="T3"/>
                  </a:cxn>
                  <a:cxn ang="T8">
                    <a:pos x="T4" y="T5"/>
                  </a:cxn>
                </a:cxnLst>
                <a:rect l="T9" t="T10" r="T11" b="T12"/>
                <a:pathLst>
                  <a:path w="43200" h="21600" fill="none" extrusionOk="0">
                    <a:moveTo>
                      <a:pt x="0" y="21488"/>
                    </a:moveTo>
                    <a:cubicBezTo>
                      <a:pt x="61" y="9602"/>
                      <a:pt x="9714" y="-1"/>
                      <a:pt x="21600" y="0"/>
                    </a:cubicBezTo>
                    <a:cubicBezTo>
                      <a:pt x="33529" y="0"/>
                      <a:pt x="43200" y="9670"/>
                      <a:pt x="43200" y="21600"/>
                    </a:cubicBezTo>
                  </a:path>
                  <a:path w="43200" h="21600" stroke="0" extrusionOk="0">
                    <a:moveTo>
                      <a:pt x="0" y="21488"/>
                    </a:moveTo>
                    <a:cubicBezTo>
                      <a:pt x="61" y="9602"/>
                      <a:pt x="9714" y="-1"/>
                      <a:pt x="21600" y="0"/>
                    </a:cubicBezTo>
                    <a:cubicBezTo>
                      <a:pt x="33529" y="0"/>
                      <a:pt x="43200" y="9670"/>
                      <a:pt x="43200" y="21600"/>
                    </a:cubicBezTo>
                    <a:lnTo>
                      <a:pt x="21600" y="21600"/>
                    </a:lnTo>
                    <a:close/>
                  </a:path>
                </a:pathLst>
              </a:custGeom>
              <a:noFill/>
              <a:ln w="28575" cap="rnd">
                <a:solidFill>
                  <a:schemeClr val="bg2"/>
                </a:solidFill>
                <a:round/>
                <a:headEnd type="none" w="sm" len="sm"/>
                <a:tailEnd type="none" w="sm" len="sm"/>
              </a:ln>
            </p:spPr>
            <p:txBody>
              <a:bodyPr wrap="none" anchor="ctr"/>
              <a:lstStyle/>
              <a:p>
                <a:endParaRPr lang="zh-TW" altLang="en-US"/>
              </a:p>
            </p:txBody>
          </p:sp>
          <p:sp>
            <p:nvSpPr>
              <p:cNvPr id="505889" name="Arc 26"/>
              <p:cNvSpPr>
                <a:spLocks/>
              </p:cNvSpPr>
              <p:nvPr/>
            </p:nvSpPr>
            <p:spPr bwMode="auto">
              <a:xfrm>
                <a:off x="2349" y="2367"/>
                <a:ext cx="480" cy="240"/>
              </a:xfrm>
              <a:custGeom>
                <a:avLst/>
                <a:gdLst>
                  <a:gd name="T0" fmla="*/ 0 w 43200"/>
                  <a:gd name="T1" fmla="*/ 0 h 21600"/>
                  <a:gd name="T2" fmla="*/ 0 w 43200"/>
                  <a:gd name="T3" fmla="*/ 0 h 21600"/>
                  <a:gd name="T4" fmla="*/ 0 w 43200"/>
                  <a:gd name="T5" fmla="*/ 0 h 21600"/>
                  <a:gd name="T6" fmla="*/ 0 60000 65536"/>
                  <a:gd name="T7" fmla="*/ 0 60000 65536"/>
                  <a:gd name="T8" fmla="*/ 0 60000 65536"/>
                  <a:gd name="T9" fmla="*/ 0 w 43200"/>
                  <a:gd name="T10" fmla="*/ 0 h 21600"/>
                  <a:gd name="T11" fmla="*/ 43200 w 43200"/>
                  <a:gd name="T12" fmla="*/ 21600 h 21600"/>
                </a:gdLst>
                <a:ahLst/>
                <a:cxnLst>
                  <a:cxn ang="T6">
                    <a:pos x="T0" y="T1"/>
                  </a:cxn>
                  <a:cxn ang="T7">
                    <a:pos x="T2" y="T3"/>
                  </a:cxn>
                  <a:cxn ang="T8">
                    <a:pos x="T4" y="T5"/>
                  </a:cxn>
                </a:cxnLst>
                <a:rect l="T9" t="T10" r="T11" b="T12"/>
                <a:pathLst>
                  <a:path w="43200" h="21600" fill="none" extrusionOk="0">
                    <a:moveTo>
                      <a:pt x="0" y="21600"/>
                    </a:moveTo>
                    <a:cubicBezTo>
                      <a:pt x="0" y="9670"/>
                      <a:pt x="9670" y="0"/>
                      <a:pt x="21600" y="0"/>
                    </a:cubicBezTo>
                    <a:cubicBezTo>
                      <a:pt x="33529" y="0"/>
                      <a:pt x="43200" y="9670"/>
                      <a:pt x="43200" y="21600"/>
                    </a:cubicBezTo>
                  </a:path>
                  <a:path w="43200" h="21600" stroke="0" extrusionOk="0">
                    <a:moveTo>
                      <a:pt x="0" y="21600"/>
                    </a:moveTo>
                    <a:cubicBezTo>
                      <a:pt x="0" y="9670"/>
                      <a:pt x="9670" y="0"/>
                      <a:pt x="21600" y="0"/>
                    </a:cubicBezTo>
                    <a:cubicBezTo>
                      <a:pt x="33529" y="0"/>
                      <a:pt x="43200" y="9670"/>
                      <a:pt x="43200" y="21600"/>
                    </a:cubicBezTo>
                    <a:lnTo>
                      <a:pt x="21600" y="21600"/>
                    </a:lnTo>
                    <a:close/>
                  </a:path>
                </a:pathLst>
              </a:custGeom>
              <a:noFill/>
              <a:ln w="28575" cap="rnd">
                <a:solidFill>
                  <a:schemeClr val="bg2"/>
                </a:solidFill>
                <a:round/>
                <a:headEnd type="none" w="sm" len="sm"/>
                <a:tailEnd type="none" w="sm" len="sm"/>
              </a:ln>
            </p:spPr>
            <p:txBody>
              <a:bodyPr wrap="none" anchor="ctr"/>
              <a:lstStyle/>
              <a:p>
                <a:endParaRPr lang="zh-TW" altLang="en-US"/>
              </a:p>
            </p:txBody>
          </p:sp>
          <p:sp>
            <p:nvSpPr>
              <p:cNvPr id="505890" name="Arc 27"/>
              <p:cNvSpPr>
                <a:spLocks/>
              </p:cNvSpPr>
              <p:nvPr/>
            </p:nvSpPr>
            <p:spPr bwMode="auto">
              <a:xfrm rot="10800000">
                <a:off x="2249" y="2599"/>
                <a:ext cx="580" cy="289"/>
              </a:xfrm>
              <a:custGeom>
                <a:avLst/>
                <a:gdLst>
                  <a:gd name="T0" fmla="*/ 0 w 43200"/>
                  <a:gd name="T1" fmla="*/ 0 h 21600"/>
                  <a:gd name="T2" fmla="*/ 0 w 43200"/>
                  <a:gd name="T3" fmla="*/ 0 h 21600"/>
                  <a:gd name="T4" fmla="*/ 0 w 43200"/>
                  <a:gd name="T5" fmla="*/ 0 h 21600"/>
                  <a:gd name="T6" fmla="*/ 0 60000 65536"/>
                  <a:gd name="T7" fmla="*/ 0 60000 65536"/>
                  <a:gd name="T8" fmla="*/ 0 60000 65536"/>
                  <a:gd name="T9" fmla="*/ 0 w 43200"/>
                  <a:gd name="T10" fmla="*/ 0 h 21600"/>
                  <a:gd name="T11" fmla="*/ 43200 w 43200"/>
                  <a:gd name="T12" fmla="*/ 21600 h 21600"/>
                </a:gdLst>
                <a:ahLst/>
                <a:cxnLst>
                  <a:cxn ang="T6">
                    <a:pos x="T0" y="T1"/>
                  </a:cxn>
                  <a:cxn ang="T7">
                    <a:pos x="T2" y="T3"/>
                  </a:cxn>
                  <a:cxn ang="T8">
                    <a:pos x="T4" y="T5"/>
                  </a:cxn>
                </a:cxnLst>
                <a:rect l="T9" t="T10" r="T11" b="T12"/>
                <a:pathLst>
                  <a:path w="43200" h="21600" fill="none" extrusionOk="0">
                    <a:moveTo>
                      <a:pt x="0" y="21525"/>
                    </a:moveTo>
                    <a:cubicBezTo>
                      <a:pt x="41" y="9625"/>
                      <a:pt x="9699" y="-1"/>
                      <a:pt x="21600" y="0"/>
                    </a:cubicBezTo>
                    <a:cubicBezTo>
                      <a:pt x="33529" y="0"/>
                      <a:pt x="43200" y="9670"/>
                      <a:pt x="43200" y="21600"/>
                    </a:cubicBezTo>
                  </a:path>
                  <a:path w="43200" h="21600" stroke="0" extrusionOk="0">
                    <a:moveTo>
                      <a:pt x="0" y="21525"/>
                    </a:moveTo>
                    <a:cubicBezTo>
                      <a:pt x="41" y="9625"/>
                      <a:pt x="9699" y="-1"/>
                      <a:pt x="21600" y="0"/>
                    </a:cubicBezTo>
                    <a:cubicBezTo>
                      <a:pt x="33529" y="0"/>
                      <a:pt x="43200" y="9670"/>
                      <a:pt x="43200" y="21600"/>
                    </a:cubicBezTo>
                    <a:lnTo>
                      <a:pt x="21600" y="21600"/>
                    </a:lnTo>
                    <a:close/>
                  </a:path>
                </a:pathLst>
              </a:custGeom>
              <a:noFill/>
              <a:ln w="28575" cap="rnd">
                <a:solidFill>
                  <a:schemeClr val="bg2"/>
                </a:solidFill>
                <a:round/>
                <a:headEnd type="none" w="sm" len="sm"/>
                <a:tailEnd type="none" w="sm" len="sm"/>
              </a:ln>
            </p:spPr>
            <p:txBody>
              <a:bodyPr wrap="none" anchor="ctr"/>
              <a:lstStyle/>
              <a:p>
                <a:endParaRPr lang="zh-TW" altLang="en-US"/>
              </a:p>
            </p:txBody>
          </p:sp>
          <p:sp>
            <p:nvSpPr>
              <p:cNvPr id="505891" name="Arc 28"/>
              <p:cNvSpPr>
                <a:spLocks/>
              </p:cNvSpPr>
              <p:nvPr/>
            </p:nvSpPr>
            <p:spPr bwMode="auto">
              <a:xfrm>
                <a:off x="2248" y="2266"/>
                <a:ext cx="406" cy="336"/>
              </a:xfrm>
              <a:custGeom>
                <a:avLst/>
                <a:gdLst>
                  <a:gd name="T0" fmla="*/ 0 w 26095"/>
                  <a:gd name="T1" fmla="*/ 0 h 21600"/>
                  <a:gd name="T2" fmla="*/ 0 w 26095"/>
                  <a:gd name="T3" fmla="*/ 0 h 21600"/>
                  <a:gd name="T4" fmla="*/ 0 w 26095"/>
                  <a:gd name="T5" fmla="*/ 0 h 21600"/>
                  <a:gd name="T6" fmla="*/ 0 60000 65536"/>
                  <a:gd name="T7" fmla="*/ 0 60000 65536"/>
                  <a:gd name="T8" fmla="*/ 0 60000 65536"/>
                  <a:gd name="T9" fmla="*/ 0 w 26095"/>
                  <a:gd name="T10" fmla="*/ 0 h 21600"/>
                  <a:gd name="T11" fmla="*/ 26095 w 26095"/>
                  <a:gd name="T12" fmla="*/ 21600 h 21600"/>
                </a:gdLst>
                <a:ahLst/>
                <a:cxnLst>
                  <a:cxn ang="T6">
                    <a:pos x="T0" y="T1"/>
                  </a:cxn>
                  <a:cxn ang="T7">
                    <a:pos x="T2" y="T3"/>
                  </a:cxn>
                  <a:cxn ang="T8">
                    <a:pos x="T4" y="T5"/>
                  </a:cxn>
                </a:cxnLst>
                <a:rect l="T9" t="T10" r="T11" b="T12"/>
                <a:pathLst>
                  <a:path w="26095" h="21600" fill="none" extrusionOk="0">
                    <a:moveTo>
                      <a:pt x="0" y="21600"/>
                    </a:moveTo>
                    <a:cubicBezTo>
                      <a:pt x="0" y="9670"/>
                      <a:pt x="9670" y="0"/>
                      <a:pt x="21600" y="0"/>
                    </a:cubicBezTo>
                    <a:cubicBezTo>
                      <a:pt x="23110" y="0"/>
                      <a:pt x="24617" y="158"/>
                      <a:pt x="26095" y="472"/>
                    </a:cubicBezTo>
                  </a:path>
                  <a:path w="26095" h="21600" stroke="0" extrusionOk="0">
                    <a:moveTo>
                      <a:pt x="0" y="21600"/>
                    </a:moveTo>
                    <a:cubicBezTo>
                      <a:pt x="0" y="9670"/>
                      <a:pt x="9670" y="0"/>
                      <a:pt x="21600" y="0"/>
                    </a:cubicBezTo>
                    <a:cubicBezTo>
                      <a:pt x="23110" y="0"/>
                      <a:pt x="24617" y="158"/>
                      <a:pt x="26095" y="472"/>
                    </a:cubicBezTo>
                    <a:lnTo>
                      <a:pt x="21600" y="21600"/>
                    </a:lnTo>
                    <a:close/>
                  </a:path>
                </a:pathLst>
              </a:custGeom>
              <a:noFill/>
              <a:ln w="28575" cap="rnd">
                <a:solidFill>
                  <a:schemeClr val="bg2"/>
                </a:solidFill>
                <a:round/>
                <a:headEnd type="none" w="sm" len="sm"/>
                <a:tailEnd type="stealth" w="med" len="lg"/>
              </a:ln>
            </p:spPr>
            <p:txBody>
              <a:bodyPr wrap="none" anchor="ctr"/>
              <a:lstStyle/>
              <a:p>
                <a:endParaRPr lang="zh-TW" altLang="en-US"/>
              </a:p>
            </p:txBody>
          </p:sp>
        </p:grpSp>
        <p:sp>
          <p:nvSpPr>
            <p:cNvPr id="505884" name="Line 29"/>
            <p:cNvSpPr>
              <a:spLocks noChangeShapeType="1"/>
            </p:cNvSpPr>
            <p:nvPr/>
          </p:nvSpPr>
          <p:spPr bwMode="auto">
            <a:xfrm flipH="1" flipV="1">
              <a:off x="3501" y="1323"/>
              <a:ext cx="384" cy="192"/>
            </a:xfrm>
            <a:prstGeom prst="line">
              <a:avLst/>
            </a:prstGeom>
            <a:noFill/>
            <a:ln w="38100">
              <a:solidFill>
                <a:schemeClr val="tx1"/>
              </a:solidFill>
              <a:round/>
              <a:headEnd/>
              <a:tailEnd type="triangle" w="med" len="med"/>
            </a:ln>
          </p:spPr>
          <p:txBody>
            <a:bodyPr wrap="none" anchor="ctr"/>
            <a:lstStyle/>
            <a:p>
              <a:endParaRPr lang="zh-TW" altLang="en-US"/>
            </a:p>
          </p:txBody>
        </p:sp>
        <p:sp>
          <p:nvSpPr>
            <p:cNvPr id="505885" name="Text Box 31"/>
            <p:cNvSpPr txBox="1">
              <a:spLocks noChangeArrowheads="1"/>
            </p:cNvSpPr>
            <p:nvPr/>
          </p:nvSpPr>
          <p:spPr bwMode="auto">
            <a:xfrm>
              <a:off x="867" y="1905"/>
              <a:ext cx="372" cy="365"/>
            </a:xfrm>
            <a:prstGeom prst="rect">
              <a:avLst/>
            </a:prstGeom>
            <a:solidFill>
              <a:schemeClr val="bg2"/>
            </a:solidFill>
            <a:ln w="9525">
              <a:noFill/>
              <a:miter lim="800000"/>
              <a:headEnd/>
              <a:tailEnd/>
            </a:ln>
          </p:spPr>
          <p:txBody>
            <a:bodyPr wrap="none">
              <a:spAutoFit/>
            </a:bodyPr>
            <a:lstStyle/>
            <a:p>
              <a:r>
                <a:rPr lang="zh-TW" altLang="en-US" sz="3200" b="1">
                  <a:ea typeface="標楷體" pitchFamily="65" charset="-120"/>
                </a:rPr>
                <a:t>從</a:t>
              </a:r>
            </a:p>
          </p:txBody>
        </p:sp>
        <p:sp>
          <p:nvSpPr>
            <p:cNvPr id="505886" name="Text Box 32"/>
            <p:cNvSpPr txBox="1">
              <a:spLocks noChangeArrowheads="1"/>
            </p:cNvSpPr>
            <p:nvPr/>
          </p:nvSpPr>
          <p:spPr bwMode="auto">
            <a:xfrm>
              <a:off x="2370" y="686"/>
              <a:ext cx="372" cy="365"/>
            </a:xfrm>
            <a:prstGeom prst="rect">
              <a:avLst/>
            </a:prstGeom>
            <a:solidFill>
              <a:schemeClr val="bg2"/>
            </a:solidFill>
            <a:ln w="9525">
              <a:noFill/>
              <a:miter lim="800000"/>
              <a:headEnd/>
              <a:tailEnd/>
            </a:ln>
          </p:spPr>
          <p:txBody>
            <a:bodyPr wrap="none">
              <a:spAutoFit/>
            </a:bodyPr>
            <a:lstStyle/>
            <a:p>
              <a:r>
                <a:rPr lang="zh-TW" altLang="en-US" sz="3200" b="1">
                  <a:ea typeface="標楷體" pitchFamily="65" charset="-120"/>
                </a:rPr>
                <a:t>到</a:t>
              </a:r>
            </a:p>
          </p:txBody>
        </p:sp>
      </p:grpSp>
      <p:pic>
        <p:nvPicPr>
          <p:cNvPr id="505862" name="Picture 34" descr="j0323767"/>
          <p:cNvPicPr>
            <a:picLocks noChangeAspect="1" noChangeArrowheads="1" noCrop="1"/>
          </p:cNvPicPr>
          <p:nvPr>
            <p:ph idx="1"/>
          </p:nvPr>
        </p:nvPicPr>
        <p:blipFill>
          <a:blip r:embed="rId3"/>
          <a:srcRect/>
          <a:stretch>
            <a:fillRect/>
          </a:stretch>
        </p:blipFill>
        <p:spPr>
          <a:xfrm>
            <a:off x="296863" y="4851400"/>
            <a:ext cx="1665287" cy="1173163"/>
          </a:xfr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23062"/>
                                        </p:tgtEl>
                                        <p:attrNameLst>
                                          <p:attrName>style.visibility</p:attrName>
                                        </p:attrNameLst>
                                      </p:cBhvr>
                                      <p:to>
                                        <p:strVal val="visible"/>
                                      </p:to>
                                    </p:set>
                                    <p:anim calcmode="lin" valueType="num">
                                      <p:cBhvr additive="base">
                                        <p:cTn id="12" dur="3000" fill="hold"/>
                                        <p:tgtEl>
                                          <p:spTgt spid="1623062"/>
                                        </p:tgtEl>
                                        <p:attrNameLst>
                                          <p:attrName>ppt_x</p:attrName>
                                        </p:attrNameLst>
                                      </p:cBhvr>
                                      <p:tavLst>
                                        <p:tav tm="0">
                                          <p:val>
                                            <p:strVal val="#ppt_x"/>
                                          </p:val>
                                        </p:tav>
                                        <p:tav tm="100000">
                                          <p:val>
                                            <p:strVal val="#ppt_x"/>
                                          </p:val>
                                        </p:tav>
                                      </p:tavLst>
                                    </p:anim>
                                    <p:anim calcmode="lin" valueType="num">
                                      <p:cBhvr additive="base">
                                        <p:cTn id="13" dur="3000" fill="hold"/>
                                        <p:tgtEl>
                                          <p:spTgt spid="16230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306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5"/>
          <p:cNvSpPr>
            <a:spLocks noGrp="1"/>
          </p:cNvSpPr>
          <p:nvPr>
            <p:ph type="sldNum" sz="quarter" idx="12"/>
          </p:nvPr>
        </p:nvSpPr>
        <p:spPr/>
        <p:txBody>
          <a:bodyPr/>
          <a:lstStyle/>
          <a:p>
            <a:pPr>
              <a:defRPr/>
            </a:pPr>
            <a:fld id="{1D106A1B-DE17-430A-9F4C-7E4D5652D11D}" type="slidenum">
              <a:rPr lang="en-US" altLang="zh-TW"/>
              <a:pPr>
                <a:defRPr/>
              </a:pPr>
              <a:t>9</a:t>
            </a:fld>
            <a:endParaRPr lang="en-US" altLang="zh-TW"/>
          </a:p>
        </p:txBody>
      </p:sp>
      <p:sp>
        <p:nvSpPr>
          <p:cNvPr id="1904642" name="Rectangle 2"/>
          <p:cNvSpPr>
            <a:spLocks noGrp="1" noChangeArrowheads="1"/>
          </p:cNvSpPr>
          <p:nvPr>
            <p:ph type="title"/>
          </p:nvPr>
        </p:nvSpPr>
        <p:spPr/>
        <p:txBody>
          <a:bodyPr/>
          <a:lstStyle/>
          <a:p>
            <a:pPr eaLnBrk="1" hangingPunct="1">
              <a:defRPr/>
            </a:pPr>
            <a:r>
              <a:rPr lang="zh-TW" altLang="en-US" smtClean="0"/>
              <a:t>知識創新模式</a:t>
            </a:r>
          </a:p>
        </p:txBody>
      </p:sp>
      <p:pic>
        <p:nvPicPr>
          <p:cNvPr id="506884" name="Picture 3"/>
          <p:cNvPicPr>
            <a:picLocks noChangeAspect="1" noChangeArrowheads="1"/>
          </p:cNvPicPr>
          <p:nvPr>
            <p:ph idx="1"/>
          </p:nvPr>
        </p:nvPicPr>
        <p:blipFill>
          <a:blip r:embed="rId2"/>
          <a:srcRect/>
          <a:stretch>
            <a:fillRect/>
          </a:stretch>
        </p:blipFill>
        <p:spPr>
          <a:xfrm>
            <a:off x="250825" y="1763713"/>
            <a:ext cx="3960813" cy="3709987"/>
          </a:xfrm>
          <a:noFill/>
        </p:spPr>
      </p:pic>
      <p:sp>
        <p:nvSpPr>
          <p:cNvPr id="506885" name="Text Box 4"/>
          <p:cNvSpPr txBox="1">
            <a:spLocks noChangeArrowheads="1"/>
          </p:cNvSpPr>
          <p:nvPr/>
        </p:nvSpPr>
        <p:spPr bwMode="auto">
          <a:xfrm>
            <a:off x="4659313" y="1408113"/>
            <a:ext cx="4187825" cy="366712"/>
          </a:xfrm>
          <a:prstGeom prst="rect">
            <a:avLst/>
          </a:prstGeom>
          <a:noFill/>
          <a:ln w="9525">
            <a:noFill/>
            <a:miter lim="800000"/>
            <a:headEnd/>
            <a:tailEnd/>
          </a:ln>
        </p:spPr>
        <p:txBody>
          <a:bodyPr>
            <a:spAutoFit/>
          </a:bodyPr>
          <a:lstStyle/>
          <a:p>
            <a:endParaRPr lang="zh-TW" altLang="zh-TW"/>
          </a:p>
        </p:txBody>
      </p:sp>
      <p:sp>
        <p:nvSpPr>
          <p:cNvPr id="506886" name="Text Box 5"/>
          <p:cNvSpPr txBox="1">
            <a:spLocks noChangeArrowheads="1"/>
          </p:cNvSpPr>
          <p:nvPr/>
        </p:nvSpPr>
        <p:spPr bwMode="auto">
          <a:xfrm>
            <a:off x="4257675" y="1089025"/>
            <a:ext cx="4591050" cy="5121275"/>
          </a:xfrm>
          <a:prstGeom prst="rect">
            <a:avLst/>
          </a:prstGeom>
          <a:solidFill>
            <a:schemeClr val="bg2"/>
          </a:solidFill>
          <a:ln w="9525">
            <a:noFill/>
            <a:miter lim="800000"/>
            <a:headEnd/>
            <a:tailEnd/>
          </a:ln>
        </p:spPr>
        <p:txBody>
          <a:bodyPr>
            <a:spAutoFit/>
          </a:bodyPr>
          <a:lstStyle/>
          <a:p>
            <a:r>
              <a:rPr lang="zh-TW" altLang="en-US" sz="1500">
                <a:latin typeface="Times New Roman" pitchFamily="18" charset="0"/>
                <a:ea typeface="標楷體" pitchFamily="65" charset="-120"/>
              </a:rPr>
              <a:t>（一）創始空間（</a:t>
            </a:r>
            <a:r>
              <a:rPr lang="en-US" altLang="zh-TW" sz="1500">
                <a:latin typeface="Times New Roman" pitchFamily="18" charset="0"/>
                <a:ea typeface="標楷體" pitchFamily="65" charset="-120"/>
              </a:rPr>
              <a:t>Originating Ba</a:t>
            </a:r>
            <a:r>
              <a:rPr lang="zh-TW" altLang="en-US" sz="1500">
                <a:latin typeface="Times New Roman" pitchFamily="18" charset="0"/>
                <a:ea typeface="標楷體" pitchFamily="65" charset="-120"/>
              </a:rPr>
              <a:t>）是個人用來分享情感、情緒、經驗及心智模式，並排除自我與他人之間障礙的場所，在此</a:t>
            </a:r>
            <a:r>
              <a:rPr lang="en-US" altLang="zh-TW" sz="1500">
                <a:latin typeface="Times New Roman" pitchFamily="18" charset="0"/>
                <a:ea typeface="標楷體" pitchFamily="65" charset="-120"/>
              </a:rPr>
              <a:t>Ba</a:t>
            </a:r>
            <a:r>
              <a:rPr lang="zh-TW" altLang="en-US" sz="1500">
                <a:latin typeface="Times New Roman" pitchFamily="18" charset="0"/>
                <a:ea typeface="標楷體" pitchFamily="65" charset="-120"/>
              </a:rPr>
              <a:t>會出現關心、愛、信任與承諾。知識的創造過程從開始到成熟階段都是發生在此</a:t>
            </a:r>
            <a:r>
              <a:rPr lang="en-US" altLang="zh-TW" sz="1500">
                <a:latin typeface="Times New Roman" pitchFamily="18" charset="0"/>
                <a:ea typeface="標楷體" pitchFamily="65" charset="-120"/>
              </a:rPr>
              <a:t>Ba</a:t>
            </a:r>
            <a:r>
              <a:rPr lang="zh-TW" altLang="en-US" sz="1500">
                <a:latin typeface="Times New Roman" pitchFamily="18" charset="0"/>
                <a:ea typeface="標楷體" pitchFamily="65" charset="-120"/>
              </a:rPr>
              <a:t>，也是面對面經驗式轉換和轉移內隱知識的主要關鍵</a:t>
            </a:r>
            <a:r>
              <a:rPr lang="en-US" altLang="zh-TW" sz="1500">
                <a:latin typeface="Times New Roman" pitchFamily="18" charset="0"/>
                <a:ea typeface="標楷體" pitchFamily="65" charset="-120"/>
              </a:rPr>
              <a:t>Ba</a:t>
            </a:r>
            <a:r>
              <a:rPr lang="zh-TW" altLang="en-US" sz="1500">
                <a:latin typeface="Times New Roman" pitchFamily="18" charset="0"/>
                <a:ea typeface="標楷體" pitchFamily="65" charset="-120"/>
              </a:rPr>
              <a:t>，此</a:t>
            </a:r>
            <a:r>
              <a:rPr lang="en-US" altLang="zh-TW" sz="1500">
                <a:latin typeface="Times New Roman" pitchFamily="18" charset="0"/>
                <a:ea typeface="標楷體" pitchFamily="65" charset="-120"/>
              </a:rPr>
              <a:t>Ba</a:t>
            </a:r>
            <a:r>
              <a:rPr lang="zh-TW" altLang="en-US" sz="1500">
                <a:latin typeface="Times New Roman" pitchFamily="18" charset="0"/>
                <a:ea typeface="標楷體" pitchFamily="65" charset="-120"/>
              </a:rPr>
              <a:t>與組織相關的是知識願景及文化。</a:t>
            </a:r>
          </a:p>
          <a:p>
            <a:r>
              <a:rPr lang="zh-TW" altLang="en-US" sz="1500">
                <a:latin typeface="Times New Roman" pitchFamily="18" charset="0"/>
                <a:ea typeface="標楷體" pitchFamily="65" charset="-120"/>
              </a:rPr>
              <a:t>（二）交互作用空間（</a:t>
            </a:r>
            <a:r>
              <a:rPr lang="en-US" altLang="zh-TW" sz="1500">
                <a:latin typeface="Times New Roman" pitchFamily="18" charset="0"/>
                <a:ea typeface="標楷體" pitchFamily="65" charset="-120"/>
              </a:rPr>
              <a:t>Interacting Ba</a:t>
            </a:r>
            <a:r>
              <a:rPr lang="zh-TW" altLang="en-US" sz="1500">
                <a:latin typeface="Times New Roman" pitchFamily="18" charset="0"/>
                <a:ea typeface="標楷體" pitchFamily="65" charset="-120"/>
              </a:rPr>
              <a:t>）比創始空間更清楚，典型代表是俱備特定知識的人員，其組成專案團隊運作，透過個人心智模式跟技巧溝通，可轉換為一般文字或觀念。交互作用空間是內隱知識轉變成外顯知識，其關鍵是對話與隱喻的延伸使用，這是員工一起參予的價值創造場所。</a:t>
            </a:r>
          </a:p>
          <a:p>
            <a:r>
              <a:rPr lang="zh-TW" altLang="en-US" sz="1500">
                <a:latin typeface="Times New Roman" pitchFamily="18" charset="0"/>
                <a:ea typeface="標楷體" pitchFamily="65" charset="-120"/>
              </a:rPr>
              <a:t>（三）資訊化空間（</a:t>
            </a:r>
            <a:r>
              <a:rPr lang="en-US" altLang="zh-TW" sz="1500">
                <a:latin typeface="Times New Roman" pitchFamily="18" charset="0"/>
                <a:ea typeface="標楷體" pitchFamily="65" charset="-120"/>
              </a:rPr>
              <a:t>Cyber Ba</a:t>
            </a:r>
            <a:r>
              <a:rPr lang="zh-TW" altLang="en-US" sz="1500">
                <a:latin typeface="Times New Roman" pitchFamily="18" charset="0"/>
                <a:ea typeface="標楷體" pitchFamily="65" charset="-120"/>
              </a:rPr>
              <a:t>）是虛擬世界的交互作用空間。在這裡呈現階段性的結合，將新的外顯知識結合組織中先前存在的資訊與知識而產生系統化的外顯知識，最有效率的外顯知識結合方式是藉由資訊科技來結合，如網際網路、文件資料庫、群組軟體</a:t>
            </a:r>
            <a:r>
              <a:rPr lang="en-US" altLang="zh-TW" sz="1500">
                <a:latin typeface="Times New Roman" pitchFamily="18" charset="0"/>
                <a:ea typeface="標楷體" pitchFamily="65" charset="-120"/>
              </a:rPr>
              <a:t>… </a:t>
            </a:r>
            <a:r>
              <a:rPr lang="zh-TW" altLang="en-US" sz="1500">
                <a:latin typeface="Times New Roman" pitchFamily="18" charset="0"/>
                <a:ea typeface="標楷體" pitchFamily="65" charset="-120"/>
              </a:rPr>
              <a:t>等，這些技術在過去的幾年蓬勃地發展，均己達到成熟的地步。</a:t>
            </a:r>
          </a:p>
          <a:p>
            <a:r>
              <a:rPr lang="zh-TW" altLang="en-US" sz="1500">
                <a:latin typeface="Times New Roman" pitchFamily="18" charset="0"/>
                <a:ea typeface="標楷體" pitchFamily="65" charset="-120"/>
              </a:rPr>
              <a:t>（四）實踐空間（</a:t>
            </a:r>
            <a:r>
              <a:rPr lang="en-US" altLang="zh-TW" sz="1500">
                <a:latin typeface="Times New Roman" pitchFamily="18" charset="0"/>
                <a:ea typeface="標楷體" pitchFamily="65" charset="-120"/>
              </a:rPr>
              <a:t>Exercising Ba</a:t>
            </a:r>
            <a:r>
              <a:rPr lang="zh-TW" altLang="en-US" sz="1500">
                <a:latin typeface="Times New Roman" pitchFamily="18" charset="0"/>
                <a:ea typeface="標楷體" pitchFamily="65" charset="-120"/>
              </a:rPr>
              <a:t>）是支援內化階段。實踐空間促進了外顯知識到內隱知識的轉移，主要是在真實生活中模擬與應用外顯知識。</a:t>
            </a:r>
          </a:p>
        </p:txBody>
      </p:sp>
    </p:spTree>
  </p:cSld>
  <p:clrMapOvr>
    <a:masterClrMapping/>
  </p:clrMapOvr>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教學目標</Template>
  <TotalTime>0</TotalTime>
  <Words>933</Words>
  <Application>Microsoft Office PowerPoint</Application>
  <PresentationFormat>如螢幕大小 (4:3)</PresentationFormat>
  <Paragraphs>89</Paragraphs>
  <Slides>9</Slides>
  <Notes>1</Notes>
  <HiddenSlides>0</HiddenSlides>
  <MMClips>0</MMClips>
  <ScaleCrop>false</ScaleCrop>
  <HeadingPairs>
    <vt:vector size="4" baseType="variant">
      <vt:variant>
        <vt:lpstr>佈景主題</vt:lpstr>
      </vt:variant>
      <vt:variant>
        <vt:i4>1</vt:i4>
      </vt:variant>
      <vt:variant>
        <vt:lpstr>投影片標題</vt:lpstr>
      </vt:variant>
      <vt:variant>
        <vt:i4>9</vt:i4>
      </vt:variant>
    </vt:vector>
  </HeadingPairs>
  <TitlesOfParts>
    <vt:vector size="10" baseType="lpstr">
      <vt:lpstr>教學目標</vt:lpstr>
      <vt:lpstr>知識轉化：發展答案</vt:lpstr>
      <vt:lpstr>四種知識轉換模式</vt:lpstr>
      <vt:lpstr>四種知識轉換模式</vt:lpstr>
      <vt:lpstr>四種知識轉化模式</vt:lpstr>
      <vt:lpstr>慈濟的知識轉化</vt:lpstr>
      <vt:lpstr>知識螺旋</vt:lpstr>
      <vt:lpstr>慈濟的知識螺旋</vt:lpstr>
      <vt:lpstr>知識創新模式</vt:lpstr>
      <vt:lpstr>知識創新模式</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知識轉化：發展答案</dc:title>
  <dc:creator>Your User Name</dc:creator>
  <cp:lastModifiedBy>Your User Name</cp:lastModifiedBy>
  <cp:revision>1</cp:revision>
  <dcterms:created xsi:type="dcterms:W3CDTF">2010-07-14T01:48:27Z</dcterms:created>
  <dcterms:modified xsi:type="dcterms:W3CDTF">2010-07-14T01:49:04Z</dcterms:modified>
</cp:coreProperties>
</file>